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jpg" ContentType="image/jpeg"/>
  <Default Extension="emf" ContentType="image/x-emf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slides/slide52.xml" ContentType="application/vnd.openxmlformats-officedocument.presentationml.slide+xml"/>
  <Override PartName="/ppt/slides/slide53.xml" ContentType="application/vnd.openxmlformats-officedocument.presentationml.slide+xml"/>
  <Override PartName="/ppt/slides/slide54.xml" ContentType="application/vnd.openxmlformats-officedocument.presentationml.slide+xml"/>
  <Override PartName="/ppt/slides/slide55.xml" ContentType="application/vnd.openxmlformats-officedocument.presentationml.slide+xml"/>
  <Override PartName="/ppt/slides/slide56.xml" ContentType="application/vnd.openxmlformats-officedocument.presentationml.slide+xml"/>
  <Override PartName="/ppt/slides/slide57.xml" ContentType="application/vnd.openxmlformats-officedocument.presentationml.slide+xml"/>
  <Override PartName="/ppt/slides/slide5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2" Type="http://schemas.openxmlformats.org/package/2006/relationships/metadata/core-properties" Target="docProps/core.xml"/><Relationship Id="rId3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60"/>
  </p:notesMasterIdLst>
  <p:handoutMasterIdLst>
    <p:handoutMasterId r:id="rId61"/>
  </p:handoutMasterIdLst>
  <p:sldIdLst>
    <p:sldId id="1065" r:id="rId2"/>
    <p:sldId id="1017" r:id="rId3"/>
    <p:sldId id="1046" r:id="rId4"/>
    <p:sldId id="1050" r:id="rId5"/>
    <p:sldId id="948" r:id="rId6"/>
    <p:sldId id="1032" r:id="rId7"/>
    <p:sldId id="1007" r:id="rId8"/>
    <p:sldId id="1054" r:id="rId9"/>
    <p:sldId id="1044" r:id="rId10"/>
    <p:sldId id="1053" r:id="rId11"/>
    <p:sldId id="951" r:id="rId12"/>
    <p:sldId id="952" r:id="rId13"/>
    <p:sldId id="953" r:id="rId14"/>
    <p:sldId id="954" r:id="rId15"/>
    <p:sldId id="1051" r:id="rId16"/>
    <p:sldId id="1030" r:id="rId17"/>
    <p:sldId id="1052" r:id="rId18"/>
    <p:sldId id="1049" r:id="rId19"/>
    <p:sldId id="1047" r:id="rId20"/>
    <p:sldId id="1048" r:id="rId21"/>
    <p:sldId id="1021" r:id="rId22"/>
    <p:sldId id="1022" r:id="rId23"/>
    <p:sldId id="1023" r:id="rId24"/>
    <p:sldId id="1029" r:id="rId25"/>
    <p:sldId id="1026" r:id="rId26"/>
    <p:sldId id="1035" r:id="rId27"/>
    <p:sldId id="1034" r:id="rId28"/>
    <p:sldId id="1033" r:id="rId29"/>
    <p:sldId id="1045" r:id="rId30"/>
    <p:sldId id="1025" r:id="rId31"/>
    <p:sldId id="1036" r:id="rId32"/>
    <p:sldId id="1038" r:id="rId33"/>
    <p:sldId id="1039" r:id="rId34"/>
    <p:sldId id="1055" r:id="rId35"/>
    <p:sldId id="1042" r:id="rId36"/>
    <p:sldId id="1056" r:id="rId37"/>
    <p:sldId id="956" r:id="rId38"/>
    <p:sldId id="957" r:id="rId39"/>
    <p:sldId id="958" r:id="rId40"/>
    <p:sldId id="959" r:id="rId41"/>
    <p:sldId id="960" r:id="rId42"/>
    <p:sldId id="961" r:id="rId43"/>
    <p:sldId id="962" r:id="rId44"/>
    <p:sldId id="963" r:id="rId45"/>
    <p:sldId id="1057" r:id="rId46"/>
    <p:sldId id="965" r:id="rId47"/>
    <p:sldId id="966" r:id="rId48"/>
    <p:sldId id="1058" r:id="rId49"/>
    <p:sldId id="1059" r:id="rId50"/>
    <p:sldId id="1066" r:id="rId51"/>
    <p:sldId id="1060" r:id="rId52"/>
    <p:sldId id="1064" r:id="rId53"/>
    <p:sldId id="1061" r:id="rId54"/>
    <p:sldId id="1062" r:id="rId55"/>
    <p:sldId id="973" r:id="rId56"/>
    <p:sldId id="974" r:id="rId57"/>
    <p:sldId id="1063" r:id="rId58"/>
    <p:sldId id="835" r:id="rId59"/>
  </p:sldIdLst>
  <p:sldSz cx="9144000" cy="6858000" type="screen4x3"/>
  <p:notesSz cx="7315200" cy="9601200"/>
  <p:defaultTextStyle>
    <a:defPPr>
      <a:defRPr lang="en-US"/>
    </a:defPPr>
    <a:lvl1pPr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0"/>
      </a:spcBef>
      <a:spcAft>
        <a:spcPct val="0"/>
      </a:spcAft>
      <a:defRPr sz="1600" b="1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6pPr>
    <a:lvl7pPr marL="2742780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7pPr>
    <a:lvl8pPr marL="3199908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8pPr>
    <a:lvl9pPr marL="3657039" algn="l" defTabSz="914259" rtl="0" eaLnBrk="1" latinLnBrk="0" hangingPunct="1">
      <a:defRPr sz="1600" b="1" kern="1200">
        <a:solidFill>
          <a:schemeClr val="tx1"/>
        </a:solidFill>
        <a:latin typeface="Arial" charset="0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3024">
          <p15:clr>
            <a:srgbClr val="A4A3A4"/>
          </p15:clr>
        </p15:guide>
        <p15:guide id="2" pos="2304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F9933"/>
    <a:srgbClr val="FFCC99"/>
    <a:srgbClr val="CCFF99"/>
    <a:srgbClr val="CC99FF"/>
    <a:srgbClr val="000066"/>
    <a:srgbClr val="996600"/>
    <a:srgbClr val="4D6997"/>
    <a:srgbClr val="663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E8034E78-7F5D-4C2E-B375-FC64B27BC917}" styleName="Dark Style 1">
    <a:wholeTbl>
      <a:tcTxStyle>
        <a:fontRef idx="minor">
          <a:scrgbClr r="0" g="0" b="0"/>
        </a:fontRef>
        <a:schemeClr val="lt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>
          <a:left>
            <a:ln w="25400" cmpd="sng">
              <a:solidFill>
                <a:schemeClr val="lt1"/>
              </a:solidFill>
            </a:ln>
          </a:left>
        </a:tcBdr>
        <a:fill>
          <a:solidFill>
            <a:schemeClr val="dk1">
              <a:tint val="60000"/>
            </a:schemeClr>
          </a:solidFill>
        </a:fill>
      </a:tcStyle>
    </a:lastCol>
    <a:firstCol>
      <a:tcTxStyle b="on"/>
      <a:tcStyle>
        <a:tcBdr>
          <a:right>
            <a:ln w="25400" cmpd="sng">
              <a:solidFill>
                <a:schemeClr val="lt1"/>
              </a:solidFill>
            </a:ln>
          </a:right>
        </a:tcBdr>
        <a:fill>
          <a:solidFill>
            <a:schemeClr val="dk1">
              <a:tint val="60000"/>
            </a:schemeClr>
          </a:solidFill>
        </a:fill>
      </a:tcStyle>
    </a:firstCol>
    <a:lastRow>
      <a:tcTxStyle b="on"/>
      <a:tcStyle>
        <a:tcBdr>
          <a:top>
            <a:ln w="25400" cmpd="sng">
              <a:solidFill>
                <a:schemeClr val="lt1"/>
              </a:solidFill>
            </a:ln>
          </a:top>
        </a:tcBdr>
        <a:fill>
          <a:solidFill>
            <a:schemeClr val="dk1">
              <a:tint val="60000"/>
            </a:schemeClr>
          </a:solidFill>
        </a:fill>
      </a:tcStyle>
    </a:lastRow>
    <a:seCell>
      <a:tcStyle>
        <a:tcBdr>
          <a:left>
            <a:ln>
              <a:noFill/>
            </a:ln>
          </a:left>
        </a:tcBdr>
      </a:tcStyle>
    </a:seCell>
    <a:swCell>
      <a:tcStyle>
        <a:tcBdr>
          <a:right>
            <a:ln>
              <a:noFill/>
            </a:ln>
          </a:right>
        </a:tcBdr>
      </a:tcStyle>
    </a:swCell>
    <a:firstRow>
      <a:tcTxStyle b="on"/>
      <a:tcStyle>
        <a:tcBdr>
          <a:bottom>
            <a:ln w="254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  <a:neCell>
      <a:tcStyle>
        <a:tcBdr>
          <a:left>
            <a:ln>
              <a:noFill/>
            </a:ln>
          </a:left>
        </a:tcBdr>
      </a:tcStyle>
    </a:neCell>
    <a:nwCell>
      <a:tcStyle>
        <a:tcBdr>
          <a:right>
            <a:ln>
              <a:noFill/>
            </a:ln>
          </a:right>
        </a:tcBdr>
      </a:tcStyle>
    </a:nwCell>
  </a:tblStyle>
  <a:tblStyle styleId="{9D7B26C5-4107-4FEC-AEDC-1716B250A1EF}" styleName="Light Style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793D81CF-94F2-401A-BA57-92F5A7B2D0C5}" styleName="Medium Style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dk1"/>
              </a:solidFill>
            </a:ln>
          </a:left>
          <a:right>
            <a:ln w="12700" cmpd="sng">
              <a:solidFill>
                <a:schemeClr val="dk1"/>
              </a:solidFill>
            </a:ln>
          </a:right>
          <a:top>
            <a:ln w="12700" cmpd="sng">
              <a:solidFill>
                <a:schemeClr val="dk1"/>
              </a:solidFill>
            </a:ln>
          </a:top>
          <a:bottom>
            <a:ln w="12700" cmpd="sng">
              <a:solidFill>
                <a:schemeClr val="dk1"/>
              </a:solidFill>
            </a:ln>
          </a:bottom>
          <a:insideH>
            <a:ln w="12700" cmpd="sng">
              <a:solidFill>
                <a:schemeClr val="dk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9894" autoAdjust="0"/>
    <p:restoredTop sz="75202" autoAdjust="0"/>
  </p:normalViewPr>
  <p:slideViewPr>
    <p:cSldViewPr>
      <p:cViewPr varScale="1">
        <p:scale>
          <a:sx n="140" d="100"/>
          <a:sy n="140" d="100"/>
        </p:scale>
        <p:origin x="648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50" d="100"/>
        <a:sy n="50" d="100"/>
      </p:scale>
      <p:origin x="0" y="0"/>
    </p:cViewPr>
  </p:sorterViewPr>
  <p:notesViewPr>
    <p:cSldViewPr>
      <p:cViewPr varScale="1">
        <p:scale>
          <a:sx n="56" d="100"/>
          <a:sy n="56" d="100"/>
        </p:scale>
        <p:origin x="-1782" y="-78"/>
      </p:cViewPr>
      <p:guideLst>
        <p:guide orient="horz" pos="3024"/>
        <p:guide pos="2304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4" Type="http://schemas.openxmlformats.org/officeDocument/2006/relationships/slide" Target="slides/slide13.xml"/><Relationship Id="rId15" Type="http://schemas.openxmlformats.org/officeDocument/2006/relationships/slide" Target="slides/slide14.xml"/><Relationship Id="rId16" Type="http://schemas.openxmlformats.org/officeDocument/2006/relationships/slide" Target="slides/slide15.xml"/><Relationship Id="rId17" Type="http://schemas.openxmlformats.org/officeDocument/2006/relationships/slide" Target="slides/slide16.xml"/><Relationship Id="rId18" Type="http://schemas.openxmlformats.org/officeDocument/2006/relationships/slide" Target="slides/slide17.xml"/><Relationship Id="rId19" Type="http://schemas.openxmlformats.org/officeDocument/2006/relationships/slide" Target="slides/slide18.xml"/><Relationship Id="rId63" Type="http://schemas.openxmlformats.org/officeDocument/2006/relationships/viewProps" Target="viewProps.xml"/><Relationship Id="rId64" Type="http://schemas.openxmlformats.org/officeDocument/2006/relationships/theme" Target="theme/theme1.xml"/><Relationship Id="rId65" Type="http://schemas.openxmlformats.org/officeDocument/2006/relationships/tableStyles" Target="tableStyles.xml"/><Relationship Id="rId50" Type="http://schemas.openxmlformats.org/officeDocument/2006/relationships/slide" Target="slides/slide49.xml"/><Relationship Id="rId51" Type="http://schemas.openxmlformats.org/officeDocument/2006/relationships/slide" Target="slides/slide50.xml"/><Relationship Id="rId52" Type="http://schemas.openxmlformats.org/officeDocument/2006/relationships/slide" Target="slides/slide51.xml"/><Relationship Id="rId53" Type="http://schemas.openxmlformats.org/officeDocument/2006/relationships/slide" Target="slides/slide52.xml"/><Relationship Id="rId54" Type="http://schemas.openxmlformats.org/officeDocument/2006/relationships/slide" Target="slides/slide53.xml"/><Relationship Id="rId55" Type="http://schemas.openxmlformats.org/officeDocument/2006/relationships/slide" Target="slides/slide54.xml"/><Relationship Id="rId56" Type="http://schemas.openxmlformats.org/officeDocument/2006/relationships/slide" Target="slides/slide55.xml"/><Relationship Id="rId57" Type="http://schemas.openxmlformats.org/officeDocument/2006/relationships/slide" Target="slides/slide56.xml"/><Relationship Id="rId58" Type="http://schemas.openxmlformats.org/officeDocument/2006/relationships/slide" Target="slides/slide57.xml"/><Relationship Id="rId59" Type="http://schemas.openxmlformats.org/officeDocument/2006/relationships/slide" Target="slides/slide58.xml"/><Relationship Id="rId40" Type="http://schemas.openxmlformats.org/officeDocument/2006/relationships/slide" Target="slides/slide39.xml"/><Relationship Id="rId41" Type="http://schemas.openxmlformats.org/officeDocument/2006/relationships/slide" Target="slides/slide40.xml"/><Relationship Id="rId42" Type="http://schemas.openxmlformats.org/officeDocument/2006/relationships/slide" Target="slides/slide41.xml"/><Relationship Id="rId43" Type="http://schemas.openxmlformats.org/officeDocument/2006/relationships/slide" Target="slides/slide42.xml"/><Relationship Id="rId44" Type="http://schemas.openxmlformats.org/officeDocument/2006/relationships/slide" Target="slides/slide43.xml"/><Relationship Id="rId45" Type="http://schemas.openxmlformats.org/officeDocument/2006/relationships/slide" Target="slides/slide44.xml"/><Relationship Id="rId46" Type="http://schemas.openxmlformats.org/officeDocument/2006/relationships/slide" Target="slides/slide45.xml"/><Relationship Id="rId47" Type="http://schemas.openxmlformats.org/officeDocument/2006/relationships/slide" Target="slides/slide46.xml"/><Relationship Id="rId48" Type="http://schemas.openxmlformats.org/officeDocument/2006/relationships/slide" Target="slides/slide47.xml"/><Relationship Id="rId49" Type="http://schemas.openxmlformats.org/officeDocument/2006/relationships/slide" Target="slides/slide48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30" Type="http://schemas.openxmlformats.org/officeDocument/2006/relationships/slide" Target="slides/slide29.xml"/><Relationship Id="rId31" Type="http://schemas.openxmlformats.org/officeDocument/2006/relationships/slide" Target="slides/slide30.xml"/><Relationship Id="rId32" Type="http://schemas.openxmlformats.org/officeDocument/2006/relationships/slide" Target="slides/slide31.xml"/><Relationship Id="rId33" Type="http://schemas.openxmlformats.org/officeDocument/2006/relationships/slide" Target="slides/slide32.xml"/><Relationship Id="rId34" Type="http://schemas.openxmlformats.org/officeDocument/2006/relationships/slide" Target="slides/slide33.xml"/><Relationship Id="rId35" Type="http://schemas.openxmlformats.org/officeDocument/2006/relationships/slide" Target="slides/slide34.xml"/><Relationship Id="rId36" Type="http://schemas.openxmlformats.org/officeDocument/2006/relationships/slide" Target="slides/slide35.xml"/><Relationship Id="rId37" Type="http://schemas.openxmlformats.org/officeDocument/2006/relationships/slide" Target="slides/slide36.xml"/><Relationship Id="rId38" Type="http://schemas.openxmlformats.org/officeDocument/2006/relationships/slide" Target="slides/slide37.xml"/><Relationship Id="rId39" Type="http://schemas.openxmlformats.org/officeDocument/2006/relationships/slide" Target="slides/slide38.xml"/><Relationship Id="rId20" Type="http://schemas.openxmlformats.org/officeDocument/2006/relationships/slide" Target="slides/slide19.xml"/><Relationship Id="rId21" Type="http://schemas.openxmlformats.org/officeDocument/2006/relationships/slide" Target="slides/slide20.xml"/><Relationship Id="rId22" Type="http://schemas.openxmlformats.org/officeDocument/2006/relationships/slide" Target="slides/slide21.xml"/><Relationship Id="rId23" Type="http://schemas.openxmlformats.org/officeDocument/2006/relationships/slide" Target="slides/slide22.xml"/><Relationship Id="rId24" Type="http://schemas.openxmlformats.org/officeDocument/2006/relationships/slide" Target="slides/slide23.xml"/><Relationship Id="rId25" Type="http://schemas.openxmlformats.org/officeDocument/2006/relationships/slide" Target="slides/slide24.xml"/><Relationship Id="rId26" Type="http://schemas.openxmlformats.org/officeDocument/2006/relationships/slide" Target="slides/slide25.xml"/><Relationship Id="rId27" Type="http://schemas.openxmlformats.org/officeDocument/2006/relationships/slide" Target="slides/slide26.xml"/><Relationship Id="rId28" Type="http://schemas.openxmlformats.org/officeDocument/2006/relationships/slide" Target="slides/slide27.xml"/><Relationship Id="rId29" Type="http://schemas.openxmlformats.org/officeDocument/2006/relationships/slide" Target="slides/slide28.xml"/><Relationship Id="rId60" Type="http://schemas.openxmlformats.org/officeDocument/2006/relationships/notesMaster" Target="notesMasters/notesMaster1.xml"/><Relationship Id="rId61" Type="http://schemas.openxmlformats.org/officeDocument/2006/relationships/handoutMaster" Target="handoutMasters/handoutMaster1.xml"/><Relationship Id="rId62" Type="http://schemas.openxmlformats.org/officeDocument/2006/relationships/presProps" Target="presProps.xml"/><Relationship Id="rId10" Type="http://schemas.openxmlformats.org/officeDocument/2006/relationships/slide" Target="slides/slide9.xml"/><Relationship Id="rId11" Type="http://schemas.openxmlformats.org/officeDocument/2006/relationships/slide" Target="slides/slide10.xml"/><Relationship Id="rId12" Type="http://schemas.openxmlformats.org/officeDocument/2006/relationships/slide" Target="slides/slide1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498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499" name="Rectangle 3"/>
          <p:cNvSpPr>
            <a:spLocks noGrp="1" noChangeArrowheads="1"/>
          </p:cNvSpPr>
          <p:nvPr>
            <p:ph type="dt" sz="quarter" idx="1"/>
          </p:nvPr>
        </p:nvSpPr>
        <p:spPr bwMode="auto">
          <a:xfrm>
            <a:off x="4146551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0" name="Rectangle 4"/>
          <p:cNvSpPr>
            <a:spLocks noGrp="1" noChangeArrowheads="1"/>
          </p:cNvSpPr>
          <p:nvPr>
            <p:ph type="ftr" sz="quarter" idx="2"/>
          </p:nvPr>
        </p:nvSpPr>
        <p:spPr bwMode="auto">
          <a:xfrm>
            <a:off x="0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106501" name="Rectangle 5"/>
          <p:cNvSpPr>
            <a:spLocks noGrp="1" noChangeArrowheads="1"/>
          </p:cNvSpPr>
          <p:nvPr>
            <p:ph type="sldNum" sz="quarter" idx="3"/>
          </p:nvPr>
        </p:nvSpPr>
        <p:spPr bwMode="auto">
          <a:xfrm>
            <a:off x="4146551" y="9121776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D098A0DF-783C-49D9-9260-6806A799FD3D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8007160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3.png>
</file>

<file path=ppt/media/image15.jpg>
</file>

<file path=ppt/media/image16.jpeg>
</file>

<file path=ppt/media/image17.jpeg>
</file>

<file path=ppt/media/image2.png>
</file>

<file path=ppt/media/image3.jpeg>
</file>

<file path=ppt/media/image4.png>
</file>

<file path=ppt/media/image5.jpe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22" name="Rectangle 2"/>
          <p:cNvSpPr>
            <a:spLocks noGrp="1" noChangeArrowheads="1"/>
          </p:cNvSpPr>
          <p:nvPr>
            <p:ph type="hdr" sz="quarter"/>
          </p:nvPr>
        </p:nvSpPr>
        <p:spPr bwMode="auto">
          <a:xfrm>
            <a:off x="0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3" name="Rectangle 3"/>
          <p:cNvSpPr>
            <a:spLocks noGrp="1" noChangeArrowheads="1"/>
          </p:cNvSpPr>
          <p:nvPr>
            <p:ph type="dt" idx="1"/>
          </p:nvPr>
        </p:nvSpPr>
        <p:spPr bwMode="auto">
          <a:xfrm>
            <a:off x="4144964" y="1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04" name="Rectangle 4"/>
          <p:cNvSpPr>
            <a:spLocks noGrp="1" noRot="1" noChangeAspect="1" noChangeArrowheads="1" noTextEdit="1"/>
          </p:cNvSpPr>
          <p:nvPr>
            <p:ph type="sldImg" idx="2"/>
          </p:nvPr>
        </p:nvSpPr>
        <p:spPr bwMode="auto">
          <a:xfrm>
            <a:off x="1258888" y="720725"/>
            <a:ext cx="4797425" cy="3598863"/>
          </a:xfrm>
          <a:prstGeom prst="rect">
            <a:avLst/>
          </a:prstGeom>
          <a:noFill/>
          <a:ln w="9525">
            <a:solidFill>
              <a:srgbClr val="000000"/>
            </a:solidFill>
            <a:miter lim="800000"/>
            <a:headEnd/>
            <a:tailEnd/>
          </a:ln>
        </p:spPr>
      </p:sp>
      <p:sp>
        <p:nvSpPr>
          <p:cNvPr id="5125" name="Rectangle 5"/>
          <p:cNvSpPr>
            <a:spLocks noGrp="1" noChangeArrowheads="1"/>
          </p:cNvSpPr>
          <p:nvPr>
            <p:ph type="body" sz="quarter" idx="3"/>
          </p:nvPr>
        </p:nvSpPr>
        <p:spPr bwMode="auto">
          <a:xfrm>
            <a:off x="731838" y="4559301"/>
            <a:ext cx="5853113" cy="432117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t" anchorCtr="0" compatLnSpc="1">
            <a:prstTxWarp prst="textNoShape">
              <a:avLst/>
            </a:prstTxWarp>
          </a:bodyPr>
          <a:lstStyle/>
          <a:p>
            <a:pPr lvl="0"/>
            <a:r>
              <a:rPr lang="en-US" noProof="0" smtClean="0"/>
              <a:t>Click to edit Master text styles</a:t>
            </a:r>
          </a:p>
          <a:p>
            <a:pPr lvl="1"/>
            <a:r>
              <a:rPr lang="en-US" noProof="0" smtClean="0"/>
              <a:t>Second level</a:t>
            </a:r>
          </a:p>
          <a:p>
            <a:pPr lvl="2"/>
            <a:r>
              <a:rPr lang="en-US" noProof="0" smtClean="0"/>
              <a:t>Third level</a:t>
            </a:r>
          </a:p>
          <a:p>
            <a:pPr lvl="3"/>
            <a:r>
              <a:rPr lang="en-US" noProof="0" smtClean="0"/>
              <a:t>Fourth level</a:t>
            </a:r>
          </a:p>
          <a:p>
            <a:pPr lvl="4"/>
            <a:r>
              <a:rPr lang="en-US" noProof="0" smtClean="0"/>
              <a:t>Fifth level</a:t>
            </a:r>
          </a:p>
        </p:txBody>
      </p:sp>
      <p:sp>
        <p:nvSpPr>
          <p:cNvPr id="5126" name="Rectangle 6"/>
          <p:cNvSpPr>
            <a:spLocks noGrp="1" noChangeArrowheads="1"/>
          </p:cNvSpPr>
          <p:nvPr>
            <p:ph type="ftr" sz="quarter" idx="4"/>
          </p:nvPr>
        </p:nvSpPr>
        <p:spPr bwMode="auto">
          <a:xfrm>
            <a:off x="0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endParaRPr lang="en-US"/>
          </a:p>
        </p:txBody>
      </p:sp>
      <p:sp>
        <p:nvSpPr>
          <p:cNvPr id="5127" name="Rectangle 7"/>
          <p:cNvSpPr>
            <a:spLocks noGrp="1" noChangeArrowheads="1"/>
          </p:cNvSpPr>
          <p:nvPr>
            <p:ph type="sldNum" sz="quarter" idx="5"/>
          </p:nvPr>
        </p:nvSpPr>
        <p:spPr bwMode="auto">
          <a:xfrm>
            <a:off x="4144964" y="9120189"/>
            <a:ext cx="3168650" cy="47942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square" lIns="96596" tIns="48297" rIns="96596" bIns="48297" numCol="1" anchor="b" anchorCtr="0" compatLnSpc="1">
            <a:prstTxWarp prst="textNoShape">
              <a:avLst/>
            </a:prstTxWarp>
          </a:bodyPr>
          <a:lstStyle>
            <a:lvl1pPr algn="r" defTabSz="964451" eaLnBrk="1" hangingPunct="1">
              <a:defRPr sz="1200" b="0">
                <a:latin typeface="Arial" charset="0"/>
              </a:defRPr>
            </a:lvl1pPr>
          </a:lstStyle>
          <a:p>
            <a:pPr>
              <a:defRPr/>
            </a:pPr>
            <a:fld id="{A0D86A14-AC1F-4C9A-8DDE-CE6B11F31194}" type="slidenum">
              <a:rPr lang="en-US"/>
              <a:pPr>
                <a:defRPr/>
              </a:pPr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86759782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1pPr>
    <a:lvl2pPr marL="45713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2pPr>
    <a:lvl3pPr marL="91425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3pPr>
    <a:lvl4pPr marL="1371390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4pPr>
    <a:lvl5pPr marL="1828519" algn="l" rtl="0" eaLnBrk="0" fontAlgn="base" hangingPunct="0">
      <a:spcBef>
        <a:spcPct val="30000"/>
      </a:spcBef>
      <a:spcAft>
        <a:spcPct val="0"/>
      </a:spcAft>
      <a:defRPr sz="1200" kern="1200">
        <a:solidFill>
          <a:schemeClr val="tx1"/>
        </a:solidFill>
        <a:latin typeface="Arial" charset="0"/>
        <a:ea typeface="+mn-ea"/>
        <a:cs typeface="+mn-cs"/>
      </a:defRPr>
    </a:lvl5pPr>
    <a:lvl6pPr marL="228564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2780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199908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039" algn="l" defTabSz="914259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.xml"/></Relationships>
</file>

<file path=ppt/notesSlides/_rels/notesSlide10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8.xml"/></Relationships>
</file>

<file path=ppt/notesSlides/_rels/notesSlide1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9.xml"/></Relationships>
</file>

<file path=ppt/notesSlides/_rels/notesSlide1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3.xml"/></Relationships>
</file>

<file path=ppt/notesSlides/_rels/notesSlide1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54.xml"/></Relationships>
</file>

<file path=ppt/notesSlides/_rels/notesSlide2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_rels/notesSlide3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8.xml"/></Relationships>
</file>

<file path=ppt/notesSlides/_rels/notesSlide4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2.xml"/></Relationships>
</file>

<file path=ppt/notesSlides/_rels/notesSlide5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3.xml"/></Relationships>
</file>

<file path=ppt/notesSlides/_rels/notesSlide6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5.xml"/></Relationships>
</file>

<file path=ppt/notesSlides/_rels/notesSlide7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7.xml"/></Relationships>
</file>

<file path=ppt/notesSlides/_rels/notesSlide8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19.xml"/></Relationships>
</file>

<file path=ppt/notesSlides/_rels/notesSlide9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5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3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27820726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48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7989487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17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B7AEF09B-280C-4F51-A71A-017F83C614AE}" type="slidenum">
              <a:rPr lang="en-GB" smtClean="0"/>
              <a:pPr defTabSz="963613"/>
              <a:t>49</a:t>
            </a:fld>
            <a:endParaRPr lang="en-GB" smtClean="0"/>
          </a:p>
        </p:txBody>
      </p:sp>
      <p:sp>
        <p:nvSpPr>
          <p:cNvPr id="13517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517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97852785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53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8367404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4146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648576F9-A16A-4627-AE79-438C1EBD8A5D}" type="slidenum">
              <a:rPr lang="en-GB" smtClean="0"/>
              <a:pPr defTabSz="963613"/>
              <a:t>54</a:t>
            </a:fld>
            <a:endParaRPr lang="en-GB" smtClean="0"/>
          </a:p>
        </p:txBody>
      </p:sp>
      <p:sp>
        <p:nvSpPr>
          <p:cNvPr id="134147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4148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49269790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4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363489990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00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DAF59DD-CBD8-4A55-A5D6-1BA11FFBBA18}" type="slidenum">
              <a:rPr lang="en-GB" smtClean="0"/>
              <a:pPr defTabSz="963613"/>
              <a:t>8</a:t>
            </a:fld>
            <a:endParaRPr lang="en-GB" smtClean="0"/>
          </a:p>
        </p:txBody>
      </p:sp>
      <p:sp>
        <p:nvSpPr>
          <p:cNvPr id="12800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800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0045297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05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CB42298A-3F49-4C80-BB00-5E493BF191B6}" type="slidenum">
              <a:rPr lang="en-GB" smtClean="0"/>
              <a:pPr defTabSz="963613"/>
              <a:t>12</a:t>
            </a:fld>
            <a:endParaRPr lang="en-GB" smtClean="0"/>
          </a:p>
        </p:txBody>
      </p:sp>
      <p:sp>
        <p:nvSpPr>
          <p:cNvPr id="13005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005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13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15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725013727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3010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99808E7A-AE55-40C3-A704-52CEB95AC26D}" type="slidenum">
              <a:rPr lang="en-GB" smtClean="0"/>
              <a:pPr defTabSz="963613"/>
              <a:t>17</a:t>
            </a:fld>
            <a:endParaRPr lang="en-GB" smtClean="0"/>
          </a:p>
        </p:txBody>
      </p:sp>
      <p:sp>
        <p:nvSpPr>
          <p:cNvPr id="43011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3625" cy="3598863"/>
          </a:xfrm>
          <a:prstGeom prst="rect">
            <a:avLst/>
          </a:prstGeom>
          <a:solidFill>
            <a:srgbClr val="FFFFFF"/>
          </a:solidFill>
          <a:ln w="9360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43012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159056851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978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F1C54646-0D07-4FF9-A023-B10353C3EDA1}" type="slidenum">
              <a:rPr lang="en-GB" smtClean="0"/>
              <a:pPr defTabSz="963613"/>
              <a:t>19</a:t>
            </a:fld>
            <a:endParaRPr lang="en-GB" smtClean="0"/>
          </a:p>
        </p:txBody>
      </p:sp>
      <p:sp>
        <p:nvSpPr>
          <p:cNvPr id="126979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26980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198205970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122" name="Rectangle 11"/>
          <p:cNvSpPr>
            <a:spLocks noGrp="1" noChangeArrowheads="1"/>
          </p:cNvSpPr>
          <p:nvPr>
            <p:ph type="sldNum" sz="quarter" idx="5"/>
          </p:nvPr>
        </p:nvSpPr>
        <p:spPr>
          <a:noFill/>
        </p:spPr>
        <p:txBody>
          <a:bodyPr/>
          <a:lstStyle/>
          <a:p>
            <a:pPr defTabSz="963613"/>
            <a:fld id="{0771FB76-BA5D-4D25-9F77-45C123F57537}" type="slidenum">
              <a:rPr lang="en-GB" smtClean="0"/>
              <a:pPr defTabSz="963613"/>
              <a:t>45</a:t>
            </a:fld>
            <a:endParaRPr lang="en-GB" smtClean="0"/>
          </a:p>
        </p:txBody>
      </p:sp>
      <p:sp>
        <p:nvSpPr>
          <p:cNvPr id="133123" name="Text Box 1"/>
          <p:cNvSpPr txBox="1">
            <a:spLocks noChangeArrowheads="1"/>
          </p:cNvSpPr>
          <p:nvPr/>
        </p:nvSpPr>
        <p:spPr bwMode="auto">
          <a:xfrm>
            <a:off x="1219200" y="720725"/>
            <a:ext cx="4872038" cy="3598863"/>
          </a:xfrm>
          <a:prstGeom prst="rect">
            <a:avLst/>
          </a:prstGeom>
          <a:solidFill>
            <a:srgbClr val="FFFFFF"/>
          </a:solidFill>
          <a:ln w="9525">
            <a:solidFill>
              <a:srgbClr val="000000"/>
            </a:solidFill>
            <a:miter lim="800000"/>
            <a:headEnd/>
            <a:tailEnd/>
          </a:ln>
        </p:spPr>
        <p:txBody>
          <a:bodyPr wrap="none" lIns="96657" tIns="48328" rIns="96657" bIns="48328" anchor="ctr"/>
          <a:lstStyle/>
          <a:p>
            <a:endParaRPr lang="en-US"/>
          </a:p>
        </p:txBody>
      </p:sp>
      <p:sp>
        <p:nvSpPr>
          <p:cNvPr id="133124" name="Rectangle 2"/>
          <p:cNvSpPr>
            <a:spLocks noGrp="1" noChangeArrowheads="1"/>
          </p:cNvSpPr>
          <p:nvPr>
            <p:ph type="body"/>
          </p:nvPr>
        </p:nvSpPr>
        <p:spPr>
          <a:xfrm>
            <a:off x="731838" y="4560888"/>
            <a:ext cx="5845175" cy="4319587"/>
          </a:xfrm>
          <a:noFill/>
          <a:ln/>
        </p:spPr>
        <p:txBody>
          <a:bodyPr wrap="none" anchor="ctr"/>
          <a:lstStyle/>
          <a:p>
            <a:endParaRPr lang="en-US" smtClean="0"/>
          </a:p>
        </p:txBody>
      </p:sp>
    </p:spTree>
    <p:extLst>
      <p:ext uri="{BB962C8B-B14F-4D97-AF65-F5344CB8AC3E}">
        <p14:creationId xmlns:p14="http://schemas.microsoft.com/office/powerpoint/2010/main" val="87686437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 (Black)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  <p:transition/>
  <p:timing>
    <p:tnLst>
      <p:par>
        <p:cTn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 bg1="dk1" tx1="lt1" bg2="dk2" tx2="lt2" accent1="accent1" accent2="accent2" accent3="accent3" accent4="accent4" accent5="accent5" accent6="accent6" hlink="hlink" folHlink="folHlink"/>
  <p:sldLayoutIdLst>
    <p:sldLayoutId id="2147483653" r:id="rId1"/>
    <p:sldLayoutId id="2147483657" r:id="rId2"/>
  </p:sldLayoutIdLst>
  <p:transition/>
  <p:timing>
    <p:tnLst>
      <p:par>
        <p:cTn id="1" dur="indefinite" restart="never" nodeType="tmRoot"/>
      </p:par>
    </p:tnLst>
  </p:timing>
  <p:txStyles>
    <p:titleStyle>
      <a:lvl1pPr algn="l" rtl="0" eaLnBrk="0" fontAlgn="base" hangingPunct="0">
        <a:spcBef>
          <a:spcPct val="0"/>
        </a:spcBef>
        <a:spcAft>
          <a:spcPct val="0"/>
        </a:spcAft>
        <a:defRPr sz="3200" b="1" baseline="0">
          <a:solidFill>
            <a:schemeClr val="bg1"/>
          </a:solidFill>
          <a:latin typeface="Gill Sans"/>
          <a:ea typeface="+mj-ea"/>
          <a:cs typeface="Gill Sans"/>
        </a:defRPr>
      </a:lvl1pPr>
      <a:lvl2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2pPr>
      <a:lvl3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3pPr>
      <a:lvl4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4pPr>
      <a:lvl5pPr algn="l" rtl="0" eaLnBrk="0" fontAlgn="base" hangingPunct="0">
        <a:spcBef>
          <a:spcPct val="0"/>
        </a:spcBef>
        <a:spcAft>
          <a:spcPct val="0"/>
        </a:spcAft>
        <a:defRPr sz="3200">
          <a:solidFill>
            <a:schemeClr val="tx1"/>
          </a:solidFill>
          <a:latin typeface="Arial Black" pitchFamily="34" charset="0"/>
        </a:defRPr>
      </a:lvl5pPr>
      <a:lvl6pPr marL="45713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6pPr>
      <a:lvl7pPr marL="91425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7pPr>
      <a:lvl8pPr marL="1371390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8pPr>
      <a:lvl9pPr marL="1828519" algn="l" rtl="0" fontAlgn="base">
        <a:spcBef>
          <a:spcPct val="0"/>
        </a:spcBef>
        <a:spcAft>
          <a:spcPct val="0"/>
        </a:spcAft>
        <a:defRPr sz="3200">
          <a:solidFill>
            <a:srgbClr val="663300"/>
          </a:solidFill>
          <a:latin typeface="Arial Black" pitchFamily="34" charset="0"/>
        </a:defRPr>
      </a:lvl9pPr>
    </p:titleStyle>
    <p:bodyStyle>
      <a:lvl1pPr marL="342848" indent="-342848" algn="l" rtl="0" eaLnBrk="0" fontAlgn="base" hangingPunct="0">
        <a:spcBef>
          <a:spcPct val="25000"/>
        </a:spcBef>
        <a:spcAft>
          <a:spcPct val="25000"/>
        </a:spcAft>
        <a:buClr>
          <a:srgbClr val="5675A9"/>
        </a:buClr>
        <a:buSzPct val="75000"/>
        <a:buFont typeface="Wingdings" charset="2"/>
        <a:buChar char="¢"/>
        <a:defRPr sz="2400" baseline="0">
          <a:solidFill>
            <a:schemeClr val="bg1"/>
          </a:solidFill>
          <a:latin typeface="Gill Sans"/>
          <a:ea typeface="+mn-ea"/>
          <a:cs typeface="Gill Sans"/>
        </a:defRPr>
      </a:lvl1pPr>
      <a:lvl2pPr marL="742836" indent="-285707" algn="l" rtl="0" eaLnBrk="0" fontAlgn="base" hangingPunct="0">
        <a:spcBef>
          <a:spcPct val="10000"/>
        </a:spcBef>
        <a:spcAft>
          <a:spcPct val="10000"/>
        </a:spcAft>
        <a:buClr>
          <a:srgbClr val="5675A9"/>
        </a:buClr>
        <a:buSzPct val="75000"/>
        <a:buFont typeface="Wingdings" charset="2"/>
        <a:buChar char="l"/>
        <a:defRPr sz="2000" baseline="0">
          <a:solidFill>
            <a:schemeClr val="bg1"/>
          </a:solidFill>
          <a:latin typeface="Gill Sans"/>
          <a:cs typeface="Gill Sans"/>
        </a:defRPr>
      </a:lvl2pPr>
      <a:lvl3pPr marL="114282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800" baseline="0">
          <a:solidFill>
            <a:schemeClr val="bg1"/>
          </a:solidFill>
          <a:latin typeface="Gill Sans"/>
          <a:cs typeface="Gill Sans"/>
        </a:defRPr>
      </a:lvl3pPr>
      <a:lvl4pPr marL="1599954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4pPr>
      <a:lvl5pPr marL="2057085" indent="-228564" algn="l" rtl="0" eaLnBrk="0" fontAlgn="base" hangingPunct="0">
        <a:spcBef>
          <a:spcPct val="20000"/>
        </a:spcBef>
        <a:spcAft>
          <a:spcPct val="0"/>
        </a:spcAft>
        <a:buClr>
          <a:srgbClr val="5675A9"/>
        </a:buClr>
        <a:buChar char="•"/>
        <a:defRPr sz="1600" baseline="0">
          <a:solidFill>
            <a:schemeClr val="bg1"/>
          </a:solidFill>
          <a:latin typeface="Gill Sans"/>
          <a:cs typeface="Gill Sans"/>
        </a:defRPr>
      </a:lvl5pPr>
      <a:lvl6pPr marL="251421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6pPr>
      <a:lvl7pPr marL="2971344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7pPr>
      <a:lvl8pPr marL="3428475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8pPr>
      <a:lvl9pPr marL="3885603" indent="-228564" algn="l" rtl="0" fontAlgn="base">
        <a:spcBef>
          <a:spcPct val="20000"/>
        </a:spcBef>
        <a:spcAft>
          <a:spcPct val="0"/>
        </a:spcAft>
        <a:buChar char="•"/>
        <a:defRPr sz="1600">
          <a:solidFill>
            <a:schemeClr val="tx2"/>
          </a:solidFill>
          <a:latin typeface="+mn-lt"/>
        </a:defRPr>
      </a:lvl9pPr>
    </p:bodyStyle>
    <p:otherStyle>
      <a:defPPr>
        <a:defRPr lang="en-US"/>
      </a:defPPr>
      <a:lvl1pPr marL="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3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5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39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51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64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2780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199908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039" algn="l" defTabSz="914259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5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6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7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8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png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9.emf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0.emf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1.emf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2.emf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3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4.emf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5.jpg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9.xml"/></Relationships>
</file>

<file path=ppt/slides/_rels/slide4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6.jpeg"/></Relationships>
</file>

<file path=ppt/slides/_rels/slide4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0.xml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jpeg"/></Relationships>
</file>

<file path=ppt/slides/_rels/slide5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2.xml"/></Relationships>
</file>

<file path=ppt/slides/_rels/slide5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3.xml"/></Relationships>
</file>

<file path=ppt/slides/_rels/slide5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7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4.png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3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94" name="Rectangle 14"/>
          <p:cNvSpPr>
            <a:spLocks noChangeArrowheads="1"/>
          </p:cNvSpPr>
          <p:nvPr/>
        </p:nvSpPr>
        <p:spPr bwMode="auto">
          <a:xfrm>
            <a:off x="76200" y="1371599"/>
            <a:ext cx="8991600" cy="91440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3200" dirty="0" smtClean="0">
                <a:solidFill>
                  <a:schemeClr val="bg2"/>
                </a:solidFill>
                <a:latin typeface="Gill Sans"/>
                <a:cs typeface="Gill Sans"/>
              </a:rPr>
              <a:t>Data-Intensive Distributed Computing</a:t>
            </a:r>
            <a:endParaRPr lang="en-US" sz="320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pic>
        <p:nvPicPr>
          <p:cNvPr id="9" name="Picture 13" descr="creative-commons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01600" y="6358582"/>
            <a:ext cx="1117600" cy="393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Rectangle 14"/>
          <p:cNvSpPr>
            <a:spLocks noChangeArrowheads="1"/>
          </p:cNvSpPr>
          <p:nvPr/>
        </p:nvSpPr>
        <p:spPr bwMode="auto">
          <a:xfrm>
            <a:off x="76200" y="2971800"/>
            <a:ext cx="8991600" cy="6858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Part 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4: </a:t>
            </a:r>
            <a:r>
              <a:rPr lang="en-US" sz="2600" b="0" smtClean="0">
                <a:solidFill>
                  <a:schemeClr val="bg2"/>
                </a:solidFill>
                <a:latin typeface="Gill Sans"/>
                <a:cs typeface="Gill Sans"/>
              </a:rPr>
              <a:t>Analyzing </a:t>
            </a:r>
            <a:r>
              <a:rPr lang="en-US" sz="2600" b="0" smtClean="0">
                <a:solidFill>
                  <a:schemeClr val="bg2"/>
                </a:solidFill>
                <a:latin typeface="Gill Sans"/>
                <a:cs typeface="Gill Sans"/>
              </a:rPr>
              <a:t>Graphs 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(1/2</a:t>
            </a:r>
            <a:r>
              <a:rPr lang="en-US" sz="2600" b="0" dirty="0" smtClean="0">
                <a:solidFill>
                  <a:schemeClr val="bg2"/>
                </a:solidFill>
                <a:latin typeface="Gill Sans"/>
                <a:cs typeface="Gill Sans"/>
              </a:rPr>
              <a:t>)</a:t>
            </a:r>
            <a:endParaRPr lang="en-US" sz="26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8" name="Text Box 11"/>
          <p:cNvSpPr txBox="1">
            <a:spLocks noChangeArrowheads="1"/>
          </p:cNvSpPr>
          <p:nvPr/>
        </p:nvSpPr>
        <p:spPr bwMode="auto">
          <a:xfrm>
            <a:off x="1371600" y="6324600"/>
            <a:ext cx="6903753" cy="461665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This work is licensed under a Creative Commons Attribution-Noncommercial-Share Alike 3.0 United States</a:t>
            </a:r>
            <a:b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200" b="0" dirty="0">
                <a:solidFill>
                  <a:schemeClr val="bg1"/>
                </a:solidFill>
                <a:latin typeface="Gill Sans"/>
                <a:cs typeface="Gill Sans"/>
              </a:rPr>
              <a:t>See http://creativecommons.org/licenses/by-nc-sa/3.0/us/ for details</a:t>
            </a:r>
          </a:p>
        </p:txBody>
      </p:sp>
      <p:sp>
        <p:nvSpPr>
          <p:cNvPr id="10" name="Rectangle 14"/>
          <p:cNvSpPr>
            <a:spLocks noChangeArrowheads="1"/>
          </p:cNvSpPr>
          <p:nvPr/>
        </p:nvSpPr>
        <p:spPr bwMode="auto">
          <a:xfrm>
            <a:off x="0" y="205740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CS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451/651 431/631 </a:t>
            </a:r>
            <a:r>
              <a:rPr lang="en-US" sz="2400" b="0" dirty="0">
                <a:solidFill>
                  <a:schemeClr val="bg2"/>
                </a:solidFill>
                <a:latin typeface="Gill Sans"/>
                <a:cs typeface="Gill Sans"/>
              </a:rPr>
              <a:t>(Winter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2018)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Rectangle 14"/>
          <p:cNvSpPr>
            <a:spLocks noChangeArrowheads="1"/>
          </p:cNvSpPr>
          <p:nvPr/>
        </p:nvSpPr>
        <p:spPr bwMode="auto">
          <a:xfrm>
            <a:off x="76200" y="4572000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Jimmy Lin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David R. Cheriton School of Computer Science</a:t>
            </a:r>
          </a:p>
          <a:p>
            <a:pPr algn="ctr" eaLnBrk="1" hangingPunct="1"/>
            <a:r>
              <a:rPr lang="en-US" sz="2000" b="0" dirty="0" smtClean="0">
                <a:solidFill>
                  <a:schemeClr val="bg2"/>
                </a:solidFill>
                <a:latin typeface="Gill Sans"/>
                <a:cs typeface="Gill Sans"/>
              </a:rPr>
              <a:t>University of Waterloo</a:t>
            </a:r>
            <a:endParaRPr lang="en-US" sz="20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1" name="Rectangle 14"/>
          <p:cNvSpPr>
            <a:spLocks noChangeArrowheads="1"/>
          </p:cNvSpPr>
          <p:nvPr/>
        </p:nvSpPr>
        <p:spPr bwMode="auto">
          <a:xfrm>
            <a:off x="76200" y="3352801"/>
            <a:ext cx="8991600" cy="7620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lIns="91425" tIns="45713" rIns="91425" bIns="45713" anchor="ctr"/>
          <a:lstStyle/>
          <a:p>
            <a:pPr algn="ctr" eaLnBrk="1" hangingPunct="1"/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February 1, </a:t>
            </a:r>
            <a:r>
              <a:rPr lang="en-US" sz="2400" b="0" dirty="0" smtClean="0">
                <a:solidFill>
                  <a:schemeClr val="bg2"/>
                </a:solidFill>
                <a:latin typeface="Gill Sans"/>
                <a:cs typeface="Gill Sans"/>
              </a:rPr>
              <a:t>2018</a:t>
            </a:r>
            <a:endParaRPr lang="en-US" sz="2400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>
            <a:spLocks noChangeArrowheads="1"/>
          </p:cNvSpPr>
          <p:nvPr/>
        </p:nvSpPr>
        <p:spPr bwMode="auto">
          <a:xfrm>
            <a:off x="1371600" y="5943600"/>
            <a:ext cx="6327373" cy="36933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These slides are available at http</a:t>
            </a:r>
            <a:r>
              <a:rPr lang="en-US" sz="1800" b="0" dirty="0">
                <a:solidFill>
                  <a:schemeClr val="bg1"/>
                </a:solidFill>
                <a:latin typeface="Gill Sans"/>
                <a:cs typeface="Gill Sans"/>
              </a:rPr>
              <a:t>://</a:t>
            </a:r>
            <a:r>
              <a:rPr lang="en-US" sz="1800" b="0" dirty="0" err="1" smtClean="0">
                <a:solidFill>
                  <a:schemeClr val="bg1"/>
                </a:solidFill>
                <a:latin typeface="Gill Sans"/>
                <a:cs typeface="Gill Sans"/>
              </a:rPr>
              <a:t>lintool.github.io</a:t>
            </a: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/bigdata-2018w/</a:t>
            </a:r>
          </a:p>
        </p:txBody>
      </p:sp>
      <p:pic>
        <p:nvPicPr>
          <p:cNvPr id="2" name="Picture 1" descr="waterloo_logo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928360" y="381000"/>
            <a:ext cx="2910840" cy="7184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64758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computations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results: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585288124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Representing Graphs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318638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70576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17054871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46235319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Gill Sans"/>
                        <a:cs typeface="Gill Sans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Gill Sans"/>
                          <a:cs typeface="Gill Sans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77866" name="Oval 7"/>
          <p:cNvSpPr>
            <a:spLocks noChangeArrowheads="1"/>
          </p:cNvSpPr>
          <p:nvPr/>
        </p:nvSpPr>
        <p:spPr bwMode="auto">
          <a:xfrm>
            <a:off x="5334000" y="34290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1</a:t>
            </a:r>
          </a:p>
        </p:txBody>
      </p:sp>
      <p:sp>
        <p:nvSpPr>
          <p:cNvPr id="77867" name="Oval 10"/>
          <p:cNvSpPr>
            <a:spLocks noChangeArrowheads="1"/>
          </p:cNvSpPr>
          <p:nvPr/>
        </p:nvSpPr>
        <p:spPr bwMode="auto">
          <a:xfrm>
            <a:off x="6781800" y="2743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2</a:t>
            </a:r>
          </a:p>
        </p:txBody>
      </p:sp>
      <p:sp>
        <p:nvSpPr>
          <p:cNvPr id="77868" name="Oval 11"/>
          <p:cNvSpPr>
            <a:spLocks noChangeArrowheads="1"/>
          </p:cNvSpPr>
          <p:nvPr/>
        </p:nvSpPr>
        <p:spPr bwMode="auto">
          <a:xfrm>
            <a:off x="7924800" y="38862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3</a:t>
            </a:r>
          </a:p>
        </p:txBody>
      </p:sp>
      <p:sp>
        <p:nvSpPr>
          <p:cNvPr id="77869" name="Oval 12"/>
          <p:cNvSpPr>
            <a:spLocks noChangeArrowheads="1"/>
          </p:cNvSpPr>
          <p:nvPr/>
        </p:nvSpPr>
        <p:spPr bwMode="auto">
          <a:xfrm>
            <a:off x="6324600" y="5105400"/>
            <a:ext cx="533400" cy="5334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/>
          <a:lstStyle/>
          <a:p>
            <a:pPr algn="ctr"/>
            <a:r>
              <a:rPr lang="en-US">
                <a:solidFill>
                  <a:schemeClr val="bg2"/>
                </a:solidFill>
                <a:latin typeface="Gill Sans"/>
                <a:cs typeface="Gill Sans"/>
              </a:rPr>
              <a:t>4</a:t>
            </a:r>
          </a:p>
        </p:txBody>
      </p:sp>
      <p:cxnSp>
        <p:nvCxnSpPr>
          <p:cNvPr id="77870" name="Curved Connector 14"/>
          <p:cNvCxnSpPr>
            <a:cxnSpLocks noChangeShapeType="1"/>
            <a:stCxn id="77866" idx="0"/>
            <a:endCxn id="77867" idx="2"/>
          </p:cNvCxnSpPr>
          <p:nvPr/>
        </p:nvCxnSpPr>
        <p:spPr bwMode="auto">
          <a:xfrm rot="5400000" flipH="1" flipV="1">
            <a:off x="5981700" y="26289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1" name="Curved Connector 14"/>
          <p:cNvCxnSpPr>
            <a:cxnSpLocks noChangeShapeType="1"/>
            <a:stCxn id="77866" idx="4"/>
            <a:endCxn id="77869" idx="2"/>
          </p:cNvCxnSpPr>
          <p:nvPr/>
        </p:nvCxnSpPr>
        <p:spPr bwMode="auto">
          <a:xfrm rot="16200000" flipH="1">
            <a:off x="5257800" y="43053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2" name="Curved Connector 14"/>
          <p:cNvCxnSpPr>
            <a:cxnSpLocks noChangeShapeType="1"/>
            <a:stCxn id="77867" idx="4"/>
            <a:endCxn id="77866" idx="6"/>
          </p:cNvCxnSpPr>
          <p:nvPr/>
        </p:nvCxnSpPr>
        <p:spPr bwMode="auto">
          <a:xfrm rot="5400000">
            <a:off x="6248400" y="2895600"/>
            <a:ext cx="419100" cy="11811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3" name="Curved Connector 14"/>
          <p:cNvCxnSpPr>
            <a:cxnSpLocks noChangeShapeType="1"/>
            <a:stCxn id="77867" idx="6"/>
            <a:endCxn id="77868" idx="0"/>
          </p:cNvCxnSpPr>
          <p:nvPr/>
        </p:nvCxnSpPr>
        <p:spPr bwMode="auto">
          <a:xfrm>
            <a:off x="7315200" y="3009900"/>
            <a:ext cx="876300" cy="8763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4" name="Curved Connector 14"/>
          <p:cNvCxnSpPr>
            <a:cxnSpLocks noChangeShapeType="1"/>
            <a:stCxn id="77867" idx="6"/>
            <a:endCxn id="77869" idx="6"/>
          </p:cNvCxnSpPr>
          <p:nvPr/>
        </p:nvCxnSpPr>
        <p:spPr bwMode="auto">
          <a:xfrm flipH="1">
            <a:off x="6858000" y="3009900"/>
            <a:ext cx="457200" cy="2362200"/>
          </a:xfrm>
          <a:prstGeom prst="curvedConnector3">
            <a:avLst>
              <a:gd name="adj1" fmla="val -50000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5" name="Curved Connector 14"/>
          <p:cNvCxnSpPr>
            <a:cxnSpLocks noChangeShapeType="1"/>
            <a:stCxn id="77868" idx="3"/>
            <a:endCxn id="77866" idx="5"/>
          </p:cNvCxnSpPr>
          <p:nvPr/>
        </p:nvCxnSpPr>
        <p:spPr bwMode="auto">
          <a:xfrm rot="5400000" flipH="1">
            <a:off x="6667501" y="3006725"/>
            <a:ext cx="457200" cy="2212975"/>
          </a:xfrm>
          <a:prstGeom prst="curvedConnector3">
            <a:avLst>
              <a:gd name="adj1" fmla="val -67088"/>
            </a:avLst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6" name="Curved Connector 14"/>
          <p:cNvCxnSpPr>
            <a:cxnSpLocks noChangeShapeType="1"/>
            <a:stCxn id="77869" idx="0"/>
            <a:endCxn id="77866" idx="6"/>
          </p:cNvCxnSpPr>
          <p:nvPr/>
        </p:nvCxnSpPr>
        <p:spPr bwMode="auto">
          <a:xfrm rot="16200000" flipV="1">
            <a:off x="5524500" y="4038600"/>
            <a:ext cx="1409700" cy="7239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77877" name="Curved Connector 14"/>
          <p:cNvCxnSpPr>
            <a:cxnSpLocks noChangeShapeType="1"/>
            <a:stCxn id="77869" idx="6"/>
            <a:endCxn id="77868" idx="4"/>
          </p:cNvCxnSpPr>
          <p:nvPr/>
        </p:nvCxnSpPr>
        <p:spPr bwMode="auto">
          <a:xfrm flipV="1">
            <a:off x="6858000" y="4419600"/>
            <a:ext cx="1333500" cy="952500"/>
          </a:xfrm>
          <a:prstGeom prst="curvedConnector2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Represent a graph as an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n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square matrix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M</a:t>
            </a:r>
          </a:p>
        </p:txBody>
      </p:sp>
      <p:sp>
        <p:nvSpPr>
          <p:cNvPr id="19" name="TextBox 18"/>
          <p:cNvSpPr txBox="1"/>
          <p:nvPr/>
        </p:nvSpPr>
        <p:spPr>
          <a:xfrm>
            <a:off x="0" y="17526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|V|</a:t>
            </a:r>
          </a:p>
          <a:p>
            <a:pPr lvl="0" algn="ctr">
              <a:defRPr/>
            </a:pP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M</a:t>
            </a:r>
            <a:r>
              <a:rPr lang="en-US" sz="2000" b="0" i="1" kern="0" baseline="-25000" dirty="0" err="1">
                <a:solidFill>
                  <a:srgbClr val="0070C0"/>
                </a:solidFill>
                <a:latin typeface="Gill Sans"/>
                <a:cs typeface="Gill Sans"/>
              </a:rPr>
              <a:t>ij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1 </a:t>
            </a: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iff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an edge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from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vertex </a:t>
            </a:r>
            <a:r>
              <a:rPr lang="en-US" sz="2000" b="0" i="1" kern="0" dirty="0" err="1">
                <a:solidFill>
                  <a:srgbClr val="0070C0"/>
                </a:solidFill>
                <a:latin typeface="Gill Sans"/>
                <a:cs typeface="Gill Sans"/>
              </a:rPr>
              <a:t>i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to </a:t>
            </a:r>
            <a:r>
              <a:rPr lang="en-US" sz="2000" b="0" i="1" kern="0" dirty="0" smtClean="0">
                <a:solidFill>
                  <a:srgbClr val="0070C0"/>
                </a:solidFill>
                <a:latin typeface="Gill Sans"/>
                <a:cs typeface="Gill Sans"/>
              </a:rPr>
              <a:t>j</a:t>
            </a:r>
            <a:endParaRPr lang="en-US" sz="2000" b="0" i="1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674575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78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7866" grpId="0" animBg="1"/>
      <p:bldP spid="77867" grpId="0" animBg="1"/>
      <p:bldP spid="77868" grpId="0" animBg="1"/>
      <p:bldP spid="77869" grpId="0" animBg="1"/>
      <p:bldP spid="18" grpId="0"/>
      <p:bldP spid="19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Matrices: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Amenable to mathematical manipulation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Intuitive iteration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over rows and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columns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Lots of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wasted space (for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sparse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matrices)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Easy to write, hard to compute</a:t>
            </a:r>
          </a:p>
        </p:txBody>
      </p:sp>
    </p:spTree>
    <p:extLst>
      <p:ext uri="{BB962C8B-B14F-4D97-AF65-F5344CB8AC3E}">
        <p14:creationId xmlns:p14="http://schemas.microsoft.com/office/powerpoint/2010/main" val="279715222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3505200"/>
            <a:ext cx="1330437" cy="181588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1: 2,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2: 1, 3, 4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3: 1</a:t>
            </a: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4: 1, 3</a:t>
            </a: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38720717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8" name="TextBox 7"/>
          <p:cNvSpPr txBox="1"/>
          <p:nvPr/>
        </p:nvSpPr>
        <p:spPr>
          <a:xfrm rot="21067221">
            <a:off x="5806803" y="5654652"/>
            <a:ext cx="2882821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Wait, where have we</a:t>
            </a:r>
            <a:b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</a:br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 seen this before?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Take adjacency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matrix…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and throw away all the zeros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619949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8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Adjacency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Much more compact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representation (compress!)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Easy 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Difficult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to compute over </a:t>
            </a:r>
            <a:r>
              <a:rPr lang="en-US" sz="2000" b="0" kern="0" dirty="0" err="1">
                <a:solidFill>
                  <a:srgbClr val="0070C0"/>
                </a:solidFill>
                <a:latin typeface="Gill Sans"/>
                <a:cs typeface="Gill Sans"/>
              </a:rPr>
              <a:t>inlinks</a:t>
            </a:r>
            <a:endParaRPr lang="en-US" sz="2000" b="0" kern="0" dirty="0" smtClean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12718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914" name="TextBox 5"/>
          <p:cNvSpPr txBox="1">
            <a:spLocks noChangeArrowheads="1"/>
          </p:cNvSpPr>
          <p:nvPr/>
        </p:nvSpPr>
        <p:spPr bwMode="auto">
          <a:xfrm>
            <a:off x="5711825" y="2667000"/>
            <a:ext cx="918415" cy="353943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(1, 2)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(1, 4)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(2, 3)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(2, 4)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(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3, 1)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</a:t>
            </a:r>
            <a:r>
              <a:rPr lang="en-US" sz="2800" b="0" dirty="0">
                <a:solidFill>
                  <a:schemeClr val="bg1"/>
                </a:solidFill>
                <a:latin typeface="Gill Sans"/>
                <a:cs typeface="Gill Sans"/>
              </a:rPr>
              <a:t>,</a:t>
            </a:r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 1)</a:t>
            </a:r>
          </a:p>
          <a:p>
            <a:r>
              <a:rPr lang="en-US" sz="2800" b="0" dirty="0" smtClean="0">
                <a:solidFill>
                  <a:schemeClr val="bg1"/>
                </a:solidFill>
                <a:latin typeface="Gill Sans"/>
                <a:cs typeface="Gill Sans"/>
              </a:rPr>
              <a:t>(4, 3)</a:t>
            </a:r>
            <a:endParaRPr lang="en-US" sz="2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79915" name="Right Arrow 6"/>
          <p:cNvSpPr>
            <a:spLocks noChangeArrowheads="1"/>
          </p:cNvSpPr>
          <p:nvPr/>
        </p:nvSpPr>
        <p:spPr bwMode="auto">
          <a:xfrm>
            <a:off x="4487863" y="4191000"/>
            <a:ext cx="769937" cy="381000"/>
          </a:xfrm>
          <a:prstGeom prst="rightArrow">
            <a:avLst>
              <a:gd name="adj1" fmla="val 50000"/>
              <a:gd name="adj2" fmla="val 50053"/>
            </a:avLst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/>
          <a:lstStyle/>
          <a:p>
            <a:endParaRPr lang="en-US">
              <a:latin typeface="Gill Sans"/>
              <a:cs typeface="Gill Sans"/>
            </a:endParaRPr>
          </a:p>
        </p:txBody>
      </p:sp>
      <p:graphicFrame>
        <p:nvGraphicFramePr>
          <p:cNvPr id="7" name="Group 42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21776584"/>
              </p:ext>
            </p:extLst>
          </p:nvPr>
        </p:nvGraphicFramePr>
        <p:xfrm>
          <a:off x="1143000" y="2971800"/>
          <a:ext cx="2819400" cy="2667002"/>
        </p:xfrm>
        <a:graphic>
          <a:graphicData uri="http://schemas.openxmlformats.org/drawingml/2006/table">
            <a:tbl>
              <a:tblPr/>
              <a:tblGrid>
                <a:gridCol w="563513"/>
                <a:gridCol w="564431"/>
                <a:gridCol w="563513"/>
                <a:gridCol w="564430"/>
                <a:gridCol w="563513"/>
              </a:tblGrid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endParaRPr kumimoji="0" lang="en-US" sz="2800" b="1" i="0" u="none" strike="noStrike" cap="none" normalizeH="0" baseline="0" dirty="0" smtClean="0">
                        <a:ln>
                          <a:noFill/>
                        </a:ln>
                        <a:solidFill>
                          <a:schemeClr val="bg1"/>
                        </a:solidFill>
                        <a:effectLst/>
                        <a:latin typeface="Arial" charset="0"/>
                      </a:endParaRP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4502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2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3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  <a:tr h="533125"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1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4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1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  <a:tc>
                  <a:txBody>
                    <a:bodyPr/>
                    <a:lstStyle/>
                    <a:p>
                      <a:pPr marL="0" marR="0" lvl="0" indent="0" algn="ctr" defTabSz="457200" rtl="0" eaLnBrk="1" fontAlgn="base" latinLnBrk="0" hangingPunct="1">
                        <a:lnSpc>
                          <a:spcPct val="71000"/>
                        </a:lnSpc>
                        <a:spcBef>
                          <a:spcPts val="800"/>
                        </a:spcBef>
                        <a:spcAft>
                          <a:spcPct val="0"/>
                        </a:spcAft>
                        <a:buClr>
                          <a:srgbClr val="00007D"/>
                        </a:buClr>
                        <a:buSzPct val="75000"/>
                        <a:buFont typeface="Wingdings" pitchFamily="2" charset="2"/>
                        <a:buNone/>
                        <a:tabLst/>
                      </a:pPr>
                      <a:r>
                        <a:rPr kumimoji="0" lang="en-US" sz="2800" b="0" i="0" u="none" strike="noStrike" cap="none" normalizeH="0" baseline="0" dirty="0" smtClean="0">
                          <a:ln>
                            <a:noFill/>
                          </a:ln>
                          <a:solidFill>
                            <a:schemeClr val="bg1"/>
                          </a:solidFill>
                          <a:effectLst/>
                          <a:latin typeface="Arial" charset="0"/>
                        </a:rPr>
                        <a:t>0</a:t>
                      </a:r>
                    </a:p>
                  </a:txBody>
                  <a:tcPr anchor="ctr" horzOverflow="overflow">
                    <a:lnL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L>
                    <a:lnR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R>
                    <a:lnT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T>
                    <a:lnB w="12700" cap="flat" cmpd="sng" algn="ctr">
                      <a:solidFill>
                        <a:schemeClr val="bg1"/>
                      </a:solidFill>
                      <a:prstDash val="solid"/>
                      <a:round/>
                      <a:headEnd type="none" w="med" len="med"/>
                      <a:tailEnd type="none" w="med" len="med"/>
                    </a:lnB>
                    <a:lnTlToBr>
                      <a:noFill/>
                    </a:lnTlToBr>
                    <a:lnBlToTr>
                      <a:noFill/>
                    </a:lnBlToTr>
                    <a:noFill/>
                  </a:tcPr>
                </a:tc>
              </a:tr>
            </a:tbl>
          </a:graphicData>
        </a:graphic>
      </p:graphicFrame>
      <p:sp>
        <p:nvSpPr>
          <p:cNvPr id="1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0" y="1371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Explicitly enumerate all edges</a:t>
            </a:r>
          </a:p>
        </p:txBody>
      </p:sp>
    </p:spTree>
    <p:extLst>
      <p:ext uri="{BB962C8B-B14F-4D97-AF65-F5344CB8AC3E}">
        <p14:creationId xmlns:p14="http://schemas.microsoft.com/office/powerpoint/2010/main" val="416190397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9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9914" grpId="0"/>
      <p:bldP spid="79915" grpId="0" animBg="1"/>
      <p:bldP spid="14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Edge Lists: Critique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09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590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Easily support edge insertions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350222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Disadvantages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88322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Wastes spaces</a:t>
            </a:r>
          </a:p>
        </p:txBody>
      </p:sp>
    </p:spTree>
    <p:extLst>
      <p:ext uri="{BB962C8B-B14F-4D97-AF65-F5344CB8AC3E}">
        <p14:creationId xmlns:p14="http://schemas.microsoft.com/office/powerpoint/2010/main" val="1937237974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 bwMode="auto">
          <a:xfrm>
            <a:off x="990600" y="2590800"/>
            <a:ext cx="27432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10" name="Rectangle 9"/>
          <p:cNvSpPr/>
          <p:nvPr/>
        </p:nvSpPr>
        <p:spPr bwMode="auto">
          <a:xfrm>
            <a:off x="58377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2" name="Rectangle 21"/>
          <p:cNvSpPr/>
          <p:nvPr/>
        </p:nvSpPr>
        <p:spPr bwMode="auto">
          <a:xfrm>
            <a:off x="5380510" y="1664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6" name="Rectangle 25"/>
          <p:cNvSpPr/>
          <p:nvPr/>
        </p:nvSpPr>
        <p:spPr bwMode="auto">
          <a:xfrm>
            <a:off x="5380510" y="21219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7" name="Rectangle 26"/>
          <p:cNvSpPr/>
          <p:nvPr/>
        </p:nvSpPr>
        <p:spPr bwMode="auto">
          <a:xfrm>
            <a:off x="5380510" y="2807732"/>
            <a:ext cx="2743200" cy="3048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6667060" y="2426732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9" name="Rectangle 28"/>
          <p:cNvSpPr/>
          <p:nvPr/>
        </p:nvSpPr>
        <p:spPr bwMode="auto">
          <a:xfrm>
            <a:off x="63711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0" name="Rectangle 29"/>
          <p:cNvSpPr/>
          <p:nvPr/>
        </p:nvSpPr>
        <p:spPr bwMode="auto">
          <a:xfrm>
            <a:off x="7285510" y="3569732"/>
            <a:ext cx="381000" cy="2743200"/>
          </a:xfrm>
          <a:prstGeom prst="rect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6819460" y="46482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2" name="Right Arrow 41"/>
          <p:cNvSpPr/>
          <p:nvPr/>
        </p:nvSpPr>
        <p:spPr bwMode="auto">
          <a:xfrm rot="19800000">
            <a:off x="4302179" y="3105221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4" name="Right Arrow 43"/>
          <p:cNvSpPr/>
          <p:nvPr/>
        </p:nvSpPr>
        <p:spPr bwMode="auto">
          <a:xfrm rot="1800000" flipV="1">
            <a:off x="4302180" y="3905179"/>
            <a:ext cx="615351" cy="304800"/>
          </a:xfrm>
          <a:prstGeom prst="rightArrow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t" anchorCtr="0" compatLnSpc="1">
            <a:prstTxWarp prst="textNoShape">
              <a:avLst/>
            </a:prstTxWarp>
          </a:bodyPr>
          <a:lstStyle/>
          <a:p>
            <a:pPr marL="0" marR="0" indent="0" algn="l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endParaRPr kumimoji="0" lang="en-US" sz="1600" b="1" i="0" u="none" strike="noStrike" cap="none" normalizeH="0" baseline="0" smtClean="0">
              <a:ln>
                <a:noFill/>
              </a:ln>
              <a:solidFill>
                <a:schemeClr val="bg1"/>
              </a:solidFill>
              <a:effectLst/>
              <a:latin typeface="Gill Sans"/>
              <a:cs typeface="Gill Sans"/>
            </a:endParaRPr>
          </a:p>
        </p:txBody>
      </p:sp>
      <p:sp>
        <p:nvSpPr>
          <p:cNvPr id="45" name="TextBox 44"/>
          <p:cNvSpPr txBox="1"/>
          <p:nvPr/>
        </p:nvSpPr>
        <p:spPr>
          <a:xfrm>
            <a:off x="3886200" y="23870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Vertex </a:t>
            </a:r>
            <a:b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6" name="TextBox 45"/>
          <p:cNvSpPr txBox="1"/>
          <p:nvPr/>
        </p:nvSpPr>
        <p:spPr>
          <a:xfrm>
            <a:off x="3886200" y="4368225"/>
            <a:ext cx="1261884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Edge</a:t>
            </a:r>
            <a:b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</a:br>
            <a:r>
              <a:rPr lang="en-US" sz="1800" b="0" dirty="0" smtClean="0">
                <a:solidFill>
                  <a:schemeClr val="bg1"/>
                </a:solidFill>
                <a:latin typeface="Gill Sans"/>
                <a:cs typeface="Gill Sans"/>
              </a:rPr>
              <a:t>Partitioning</a:t>
            </a:r>
            <a:endParaRPr lang="en-US" sz="1800" b="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43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Graph Partitioning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7" name="TextBox 46"/>
          <p:cNvSpPr txBox="1"/>
          <p:nvPr/>
        </p:nvSpPr>
        <p:spPr>
          <a:xfrm>
            <a:off x="0" y="6324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(A lot more detail later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6430251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  <p:bldP spid="22" grpId="0" animBg="1"/>
      <p:bldP spid="26" grpId="0" animBg="1"/>
      <p:bldP spid="27" grpId="0" animBg="1"/>
      <p:bldP spid="28" grpId="0"/>
      <p:bldP spid="29" grpId="0" animBg="1"/>
      <p:bldP spid="30" grpId="0" animBg="1"/>
      <p:bldP spid="38" grpId="0"/>
      <p:bldP spid="42" grpId="0" animBg="1"/>
      <p:bldP spid="44" grpId="0" animBg="1"/>
      <p:bldP spid="45" grpId="0"/>
      <p:bldP spid="46" grpId="0"/>
      <p:bldP spid="47" grpId="0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Storing Undirected Graphs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066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Standard Tricks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8" name="TextBox 37"/>
          <p:cNvSpPr txBox="1"/>
          <p:nvPr/>
        </p:nvSpPr>
        <p:spPr>
          <a:xfrm>
            <a:off x="0" y="2438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1. Store both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0" name="TextBox 39"/>
          <p:cNvSpPr txBox="1"/>
          <p:nvPr/>
        </p:nvSpPr>
        <p:spPr>
          <a:xfrm>
            <a:off x="0" y="2819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sure your algorithm de-dups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41" name="TextBox 40"/>
          <p:cNvSpPr txBox="1"/>
          <p:nvPr/>
        </p:nvSpPr>
        <p:spPr>
          <a:xfrm>
            <a:off x="0" y="356675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2.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Store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one edge, e.g., (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x, y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) </a:t>
            </a:r>
            <a:r>
              <a:rPr lang="en-US" sz="24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st.</a:t>
            </a:r>
            <a:r>
              <a:rPr lang="en-US" sz="2400" b="0" i="1" kern="0" dirty="0" smtClean="0">
                <a:solidFill>
                  <a:srgbClr val="000000"/>
                </a:solidFill>
                <a:latin typeface="Gill Sans"/>
                <a:cs typeface="Gill Sans"/>
              </a:rPr>
              <a:t> x &lt; y</a:t>
            </a:r>
            <a:endParaRPr lang="en-US" sz="2400" b="0" i="1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2" name="TextBox 41"/>
          <p:cNvSpPr txBox="1"/>
          <p:nvPr/>
        </p:nvSpPr>
        <p:spPr>
          <a:xfrm>
            <a:off x="0" y="394775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Make sure your algorithm handles the asymmetry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81403676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  <p:bldP spid="40" grpId="0"/>
      <p:bldP spid="41" grpId="0"/>
      <p:bldP spid="42" grpId="0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Structure of the Course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Rounded Rectangle 7"/>
          <p:cNvSpPr/>
          <p:nvPr/>
        </p:nvSpPr>
        <p:spPr>
          <a:xfrm>
            <a:off x="2286000" y="4453726"/>
            <a:ext cx="4572000" cy="1108874"/>
          </a:xfrm>
          <a:prstGeom prst="roundRect">
            <a:avLst/>
          </a:prstGeom>
          <a:gradFill rotWithShape="1">
            <a:gsLst>
              <a:gs pos="0">
                <a:srgbClr val="4F81BD">
                  <a:tint val="50000"/>
                  <a:satMod val="300000"/>
                </a:srgbClr>
              </a:gs>
              <a:gs pos="35000">
                <a:srgbClr val="4F81BD">
                  <a:tint val="37000"/>
                  <a:satMod val="300000"/>
                </a:srgbClr>
              </a:gs>
              <a:gs pos="100000">
                <a:srgbClr val="4F81BD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4F81BD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“Core” framework features </a:t>
            </a:r>
            <a:b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</a:br>
            <a:r>
              <a:rPr lang="en-US" sz="2400" b="0" kern="0" dirty="0" smtClean="0">
                <a:solidFill>
                  <a:sysClr val="windowText" lastClr="000000"/>
                </a:solidFill>
                <a:latin typeface="Helvetica Neue"/>
                <a:cs typeface="Helvetica Neue"/>
              </a:rPr>
              <a:t>and algorithm design</a:t>
            </a:r>
            <a:endParaRPr kumimoji="0" lang="en-US" sz="24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cs typeface="Helvetica Neue"/>
            </a:endParaRPr>
          </a:p>
        </p:txBody>
      </p:sp>
      <p:sp>
        <p:nvSpPr>
          <p:cNvPr id="10" name="Rounded Rectangle 9"/>
          <p:cNvSpPr/>
          <p:nvPr/>
        </p:nvSpPr>
        <p:spPr>
          <a:xfrm rot="16200000">
            <a:off x="18127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Text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3" name="Rounded Rectangle 12"/>
          <p:cNvSpPr/>
          <p:nvPr/>
        </p:nvSpPr>
        <p:spPr>
          <a:xfrm rot="16200000">
            <a:off x="2879548" y="2606854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Graphs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4" name="Rounded Rectangle 13"/>
          <p:cNvSpPr/>
          <p:nvPr/>
        </p:nvSpPr>
        <p:spPr>
          <a:xfrm rot="16200000">
            <a:off x="39463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Analyzing</a:t>
            </a:r>
            <a:r>
              <a:rPr kumimoji="0" lang="en-US" sz="1800" b="0" i="0" u="none" strike="noStrike" kern="0" cap="none" spc="0" normalizeH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 Relational Data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  <p:sp>
        <p:nvSpPr>
          <p:cNvPr id="15" name="Rounded Rectangle 14"/>
          <p:cNvSpPr/>
          <p:nvPr/>
        </p:nvSpPr>
        <p:spPr>
          <a:xfrm rot="16200000">
            <a:off x="5013148" y="2606853"/>
            <a:ext cx="2241906" cy="990600"/>
          </a:xfrm>
          <a:prstGeom prst="roundRect">
            <a:avLst/>
          </a:prstGeom>
          <a:gradFill rotWithShape="1">
            <a:gsLst>
              <a:gs pos="0">
                <a:srgbClr val="9BBB59">
                  <a:tint val="50000"/>
                  <a:satMod val="300000"/>
                </a:srgbClr>
              </a:gs>
              <a:gs pos="35000">
                <a:srgbClr val="9BBB59">
                  <a:tint val="37000"/>
                  <a:satMod val="300000"/>
                </a:srgbClr>
              </a:gs>
              <a:gs pos="100000">
                <a:srgbClr val="9BBB59">
                  <a:tint val="15000"/>
                  <a:satMod val="350000"/>
                </a:srgbClr>
              </a:gs>
            </a:gsLst>
            <a:lin ang="16200000" scaled="1"/>
          </a:gradFill>
          <a:ln w="9525" cap="flat" cmpd="sng" algn="ctr">
            <a:solidFill>
              <a:srgbClr val="9BBB59">
                <a:shade val="95000"/>
                <a:satMod val="105000"/>
              </a:srgbClr>
            </a:solidFill>
            <a:prstDash val="soli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1800" b="0" i="0" u="none" strike="noStrike" kern="0" cap="none" spc="0" normalizeH="0" baseline="0" noProof="0" dirty="0" smtClean="0">
                <a:ln>
                  <a:noFill/>
                </a:ln>
                <a:solidFill>
                  <a:sysClr val="windowText" lastClr="000000"/>
                </a:solidFill>
                <a:effectLst/>
                <a:uLnTx/>
                <a:uFillTx/>
                <a:latin typeface="Helvetica Neue"/>
                <a:ea typeface="+mn-ea"/>
                <a:cs typeface="Helvetica Neue"/>
              </a:rPr>
              <a:t>Data Mining</a:t>
            </a: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ysClr val="windowText" lastClr="000000"/>
              </a:solidFill>
              <a:effectLst/>
              <a:uLnTx/>
              <a:uFillTx/>
              <a:latin typeface="Helvetica Neue"/>
              <a:ea typeface="+mn-ea"/>
              <a:cs typeface="Helvetica Neue"/>
            </a:endParaRPr>
          </a:p>
        </p:txBody>
      </p:sp>
    </p:spTree>
    <p:extLst>
      <p:ext uri="{BB962C8B-B14F-4D97-AF65-F5344CB8AC3E}">
        <p14:creationId xmlns:p14="http://schemas.microsoft.com/office/powerpoint/2010/main" val="20684144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 animBg="1"/>
      <p:bldP spid="10" grpId="0" animBg="1"/>
      <p:bldP spid="13" grpId="0" animBg="1"/>
      <p:bldP spid="14" grpId="0" animBg="1"/>
      <p:bldP spid="15" grpId="0" animBg="1"/>
    </p:bld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Basic Graph Manipulations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824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Invert the graph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20533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and regroup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048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Adjacency lists to edge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3429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flatMap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 adjacency lists to emit tuples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59391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Framework </a:t>
            </a: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does all the heavy lifting!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20439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 lists to adjacency lists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4585395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groupBy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46411874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8" grpId="0"/>
      <p:bldP spid="9" grpId="0"/>
      <p:bldP spid="10" grpId="0"/>
      <p:bldP spid="11" grpId="0"/>
      <p:bldP spid="12" grpId="0"/>
    </p:bld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creen Shot 2016-01-31 at 3.16.0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299" y="0"/>
            <a:ext cx="6833301" cy="6858000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6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27342629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3.16.27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14400" y="0"/>
            <a:ext cx="7006907" cy="6858000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</p:spTree>
    <p:extLst>
      <p:ext uri="{BB962C8B-B14F-4D97-AF65-F5344CB8AC3E}">
        <p14:creationId xmlns:p14="http://schemas.microsoft.com/office/powerpoint/2010/main" val="2940267810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Box 2"/>
          <p:cNvSpPr txBox="1"/>
          <p:nvPr/>
        </p:nvSpPr>
        <p:spPr>
          <a:xfrm>
            <a:off x="152400" y="152400"/>
            <a:ext cx="6008075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Co-occurrence of characters in Les </a:t>
            </a:r>
            <a:r>
              <a:rPr lang="en-US" sz="2400" b="0" dirty="0" err="1">
                <a:solidFill>
                  <a:schemeClr val="bg1"/>
                </a:solidFill>
                <a:latin typeface="Gill Sans"/>
                <a:cs typeface="Gill Sans"/>
              </a:rPr>
              <a:t>Misérables</a:t>
            </a:r>
            <a:r>
              <a:rPr lang="en-US" sz="2400" b="0" dirty="0">
                <a:solidFill>
                  <a:schemeClr val="bg1"/>
                </a:solidFill>
                <a:latin typeface="Gill Sans"/>
                <a:cs typeface="Gill Sans"/>
              </a:rPr>
              <a:t> </a:t>
            </a:r>
          </a:p>
        </p:txBody>
      </p:sp>
      <p:sp>
        <p:nvSpPr>
          <p:cNvPr id="4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http://</a:t>
            </a:r>
            <a:r>
              <a:rPr lang="en-US" sz="1000" b="0" dirty="0" err="1">
                <a:solidFill>
                  <a:schemeClr val="bg1"/>
                </a:solidFill>
              </a:rPr>
              <a:t>bost.ocks.org</a:t>
            </a:r>
            <a:r>
              <a:rPr lang="en-US" sz="1000" b="0" dirty="0">
                <a:solidFill>
                  <a:schemeClr val="bg1"/>
                </a:solidFill>
              </a:rPr>
              <a:t>/mike/</a:t>
            </a:r>
            <a:r>
              <a:rPr lang="en-US" sz="1000" b="0" dirty="0" err="1">
                <a:solidFill>
                  <a:schemeClr val="bg1"/>
                </a:solidFill>
              </a:rPr>
              <a:t>miserables</a:t>
            </a:r>
            <a:r>
              <a:rPr lang="en-US" sz="1000" b="0" dirty="0">
                <a:solidFill>
                  <a:schemeClr val="bg1"/>
                </a:solidFill>
              </a:rPr>
              <a:t>/</a:t>
            </a:r>
          </a:p>
        </p:txBody>
      </p:sp>
      <p:pic>
        <p:nvPicPr>
          <p:cNvPr id="5" name="Picture 4" descr="Screen Shot 2016-01-31 at 3.20.5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05000" y="1371600"/>
            <a:ext cx="5016500" cy="4419600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 rot="21067221">
            <a:off x="3170097" y="5293695"/>
            <a:ext cx="5437456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How are visualizations like this generated?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 rot="21067221">
            <a:off x="5136916" y="5598440"/>
            <a:ext cx="1656223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Limitations?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776819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</p:bld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4928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41910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Analysis of a large </a:t>
            </a: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6776891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9" grpId="0"/>
    </p:bld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web-bowti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0446" y="762000"/>
            <a:ext cx="7056754" cy="6136308"/>
          </a:xfrm>
          <a:prstGeom prst="rect">
            <a:avLst/>
          </a:prstGeom>
        </p:spPr>
      </p:pic>
      <p:sp>
        <p:nvSpPr>
          <p:cNvPr id="3" name="TextBox 2"/>
          <p:cNvSpPr txBox="1"/>
          <p:nvPr/>
        </p:nvSpPr>
        <p:spPr>
          <a:xfrm>
            <a:off x="0" y="228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Broder’s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Bowtie (2000) – revisited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726886048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4384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2971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pic>
        <p:nvPicPr>
          <p:cNvPr id="6" name="Picture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16300" y="4635500"/>
            <a:ext cx="2298700" cy="469900"/>
          </a:xfrm>
          <a:prstGeom prst="rect">
            <a:avLst/>
          </a:prstGeom>
        </p:spPr>
      </p:pic>
      <p:sp>
        <p:nvSpPr>
          <p:cNvPr id="7" name="TextBox 6"/>
          <p:cNvSpPr txBox="1"/>
          <p:nvPr/>
        </p:nvSpPr>
        <p:spPr>
          <a:xfrm>
            <a:off x="0" y="4114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Fraction of k nodes having k connections: 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02423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(i.e., distribution follows a power law)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87540950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7" grpId="0"/>
      <p:bldP spid="8" grpId="0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in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829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83731844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utdegree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0" y="685800"/>
            <a:ext cx="7886700" cy="5638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338241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power-law-all.pn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2257340" y="228600"/>
            <a:ext cx="4600660" cy="6107878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408499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Newman, M. E. J. (2005) “Power laws, Pareto distributions and </a:t>
            </a:r>
            <a:r>
              <a:rPr lang="en-US" sz="1000" b="0" dirty="0" err="1" smtClean="0">
                <a:solidFill>
                  <a:schemeClr val="bg1"/>
                </a:solidFill>
              </a:rPr>
              <a:t>Zipf's</a:t>
            </a:r>
            <a:r>
              <a:rPr lang="en-US" sz="1000" b="0" dirty="0" smtClean="0">
                <a:solidFill>
                  <a:schemeClr val="bg1"/>
                </a:solidFill>
              </a:rPr>
              <a:t> law.” Contemporary Physics 46:323–351.</a:t>
            </a:r>
            <a:endParaRPr lang="en-US" sz="1000" b="0" dirty="0">
              <a:solidFill>
                <a:schemeClr val="bg1"/>
              </a:solidFill>
            </a:endParaRPr>
          </a:p>
        </p:txBody>
      </p:sp>
      <p:sp>
        <p:nvSpPr>
          <p:cNvPr id="5" name="TextBox 4"/>
          <p:cNvSpPr txBox="1"/>
          <p:nvPr/>
        </p:nvSpPr>
        <p:spPr>
          <a:xfrm rot="20517061">
            <a:off x="2197803" y="3048000"/>
            <a:ext cx="5006900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Power Laws are everywhere!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830784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What’s a graph?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346537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G = (V,E), where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727537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 represents the set of vertices (nodes)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E represents the set of edges (links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)</a:t>
            </a:r>
          </a:p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Edges may be directed or undirected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Both vertices and edges may contain additional information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2133600" y="4776927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" name="Straight Arrow Connector 82"/>
          <p:cNvCxnSpPr>
            <a:cxnSpLocks noChangeShapeType="1"/>
            <a:stCxn id="7" idx="0"/>
          </p:cNvCxnSpPr>
          <p:nvPr/>
        </p:nvCxnSpPr>
        <p:spPr bwMode="auto">
          <a:xfrm flipV="1">
            <a:off x="2286000" y="3940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82"/>
          <p:cNvCxnSpPr>
            <a:cxnSpLocks noChangeShapeType="1"/>
            <a:stCxn id="7" idx="7"/>
          </p:cNvCxnSpPr>
          <p:nvPr/>
        </p:nvCxnSpPr>
        <p:spPr bwMode="auto">
          <a:xfrm flipV="1">
            <a:off x="2393763" y="4092715"/>
            <a:ext cx="501837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2" name="Straight Arrow Connector 82"/>
          <p:cNvCxnSpPr>
            <a:cxnSpLocks noChangeShapeType="1"/>
            <a:stCxn id="7" idx="1"/>
          </p:cNvCxnSpPr>
          <p:nvPr/>
        </p:nvCxnSpPr>
        <p:spPr bwMode="auto">
          <a:xfrm flipH="1" flipV="1">
            <a:off x="1631764" y="4092715"/>
            <a:ext cx="546473" cy="728849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4" name="TextBox 13"/>
          <p:cNvSpPr txBox="1"/>
          <p:nvPr/>
        </p:nvSpPr>
        <p:spPr>
          <a:xfrm>
            <a:off x="2501527" y="4681617"/>
            <a:ext cx="16764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vertex (node)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cxnSp>
        <p:nvCxnSpPr>
          <p:cNvPr id="15" name="Straight Arrow Connector 82"/>
          <p:cNvCxnSpPr>
            <a:cxnSpLocks noChangeShapeType="1"/>
          </p:cNvCxnSpPr>
          <p:nvPr/>
        </p:nvCxnSpPr>
        <p:spPr bwMode="auto">
          <a:xfrm flipV="1">
            <a:off x="2286000" y="5083314"/>
            <a:ext cx="0" cy="8366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82"/>
          <p:cNvCxnSpPr>
            <a:cxnSpLocks noChangeShapeType="1"/>
            <a:endCxn id="7" idx="5"/>
          </p:cNvCxnSpPr>
          <p:nvPr/>
        </p:nvCxnSpPr>
        <p:spPr bwMode="auto">
          <a:xfrm flipH="1" flipV="1">
            <a:off x="2393763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82"/>
          <p:cNvCxnSpPr>
            <a:cxnSpLocks noChangeShapeType="1"/>
            <a:endCxn id="7" idx="3"/>
          </p:cNvCxnSpPr>
          <p:nvPr/>
        </p:nvCxnSpPr>
        <p:spPr bwMode="auto">
          <a:xfrm flipV="1">
            <a:off x="1631764" y="5037090"/>
            <a:ext cx="546473" cy="88125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23" name="TextBox 22"/>
          <p:cNvSpPr txBox="1"/>
          <p:nvPr/>
        </p:nvSpPr>
        <p:spPr>
          <a:xfrm>
            <a:off x="310774" y="430220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304800" y="5159514"/>
            <a:ext cx="15555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edges (links)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5" name="TextBox 24"/>
          <p:cNvSpPr txBox="1"/>
          <p:nvPr/>
        </p:nvSpPr>
        <p:spPr>
          <a:xfrm>
            <a:off x="2743200" y="3415536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outgoing (outbound) edges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2743200" y="5769114"/>
            <a:ext cx="21418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incoming (inbound) edges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2353951" y="4230826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out-degree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277751" y="51816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in-degree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29" name="Oval 28"/>
          <p:cNvSpPr/>
          <p:nvPr/>
        </p:nvSpPr>
        <p:spPr bwMode="auto">
          <a:xfrm>
            <a:off x="6172200" y="4790391"/>
            <a:ext cx="304800" cy="3048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30" name="Straight Arrow Connector 82"/>
          <p:cNvCxnSpPr>
            <a:cxnSpLocks noChangeShapeType="1"/>
            <a:stCxn id="34" idx="0"/>
          </p:cNvCxnSpPr>
          <p:nvPr/>
        </p:nvCxnSpPr>
        <p:spPr bwMode="auto">
          <a:xfrm flipV="1">
            <a:off x="6324600" y="3953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82"/>
          <p:cNvCxnSpPr>
            <a:cxnSpLocks noChangeShapeType="1"/>
            <a:stCxn id="34" idx="7"/>
          </p:cNvCxnSpPr>
          <p:nvPr/>
        </p:nvCxnSpPr>
        <p:spPr bwMode="auto">
          <a:xfrm flipV="1">
            <a:off x="6432363" y="4106179"/>
            <a:ext cx="501837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  <a:stCxn id="34" idx="1"/>
          </p:cNvCxnSpPr>
          <p:nvPr/>
        </p:nvCxnSpPr>
        <p:spPr bwMode="auto">
          <a:xfrm flipH="1" flipV="1">
            <a:off x="5670364" y="4106179"/>
            <a:ext cx="546473" cy="728849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2"/>
          <p:cNvCxnSpPr>
            <a:cxnSpLocks noChangeShapeType="1"/>
          </p:cNvCxnSpPr>
          <p:nvPr/>
        </p:nvCxnSpPr>
        <p:spPr bwMode="auto">
          <a:xfrm flipV="1">
            <a:off x="6324600" y="5096778"/>
            <a:ext cx="0" cy="836613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2"/>
          <p:cNvCxnSpPr>
            <a:cxnSpLocks noChangeShapeType="1"/>
            <a:endCxn id="34" idx="5"/>
          </p:cNvCxnSpPr>
          <p:nvPr/>
        </p:nvCxnSpPr>
        <p:spPr bwMode="auto">
          <a:xfrm flipH="1" flipV="1">
            <a:off x="6432363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2"/>
          <p:cNvCxnSpPr>
            <a:cxnSpLocks noChangeShapeType="1"/>
            <a:endCxn id="34" idx="3"/>
          </p:cNvCxnSpPr>
          <p:nvPr/>
        </p:nvCxnSpPr>
        <p:spPr bwMode="auto">
          <a:xfrm flipV="1">
            <a:off x="5670364" y="5050554"/>
            <a:ext cx="546473" cy="881250"/>
          </a:xfrm>
          <a:prstGeom prst="straightConnector1">
            <a:avLst/>
          </a:prstGeom>
          <a:ln w="15875">
            <a:headEnd/>
            <a:tailEnd type="non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38"/>
          <p:cNvSpPr txBox="1"/>
          <p:nvPr/>
        </p:nvSpPr>
        <p:spPr>
          <a:xfrm>
            <a:off x="6400800" y="381000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smtClean="0">
                <a:solidFill>
                  <a:srgbClr val="000000"/>
                </a:solidFill>
                <a:latin typeface="Gill Sans"/>
                <a:cs typeface="Gill Sans"/>
              </a:rPr>
              <a:t>“incident”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3" name="TextBox 42"/>
          <p:cNvSpPr txBox="1"/>
          <p:nvPr/>
        </p:nvSpPr>
        <p:spPr>
          <a:xfrm>
            <a:off x="1219200" y="3394213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outlinks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44" name="TextBox 43"/>
          <p:cNvSpPr txBox="1"/>
          <p:nvPr/>
        </p:nvSpPr>
        <p:spPr>
          <a:xfrm>
            <a:off x="1210951" y="6153090"/>
            <a:ext cx="2141849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inlinks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1016081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3" fill="hold">
                      <p:stCondLst>
                        <p:cond delay="indefinite"/>
                      </p:stCondLst>
                      <p:childTnLst>
                        <p:par>
                          <p:cTn id="54" fill="hold">
                            <p:stCondLst>
                              <p:cond delay="0"/>
                            </p:stCondLst>
                            <p:childTnLst>
                              <p:par>
                                <p:cTn id="5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 animBg="1"/>
      <p:bldP spid="14" grpId="0"/>
      <p:bldP spid="23" grpId="0"/>
      <p:bldP spid="24" grpId="0"/>
      <p:bldP spid="25" grpId="0"/>
      <p:bldP spid="26" grpId="0"/>
      <p:bldP spid="27" grpId="0"/>
      <p:bldP spid="28" grpId="0"/>
      <p:bldP spid="29" grpId="0" animBg="1"/>
      <p:bldP spid="39" grpId="0"/>
      <p:bldP spid="43" grpId="0"/>
      <p:bldP spid="44" grpId="0"/>
    </p:bld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Twitter-graph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57400" y="381000"/>
            <a:ext cx="5014913" cy="5943600"/>
          </a:xfrm>
          <a:prstGeom prst="rect">
            <a:avLst/>
          </a:prstGeom>
        </p:spPr>
      </p:pic>
      <p:sp>
        <p:nvSpPr>
          <p:cNvPr id="4" name="TextBox 3"/>
          <p:cNvSpPr txBox="1"/>
          <p:nvPr/>
        </p:nvSpPr>
        <p:spPr>
          <a:xfrm>
            <a:off x="0" y="6457890"/>
            <a:ext cx="52578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000" b="0" dirty="0" smtClean="0">
                <a:solidFill>
                  <a:schemeClr val="bg1"/>
                </a:solidFill>
              </a:rPr>
              <a:t>Figure from: </a:t>
            </a:r>
            <a:r>
              <a:rPr lang="en-US" sz="1000" b="0" dirty="0">
                <a:solidFill>
                  <a:schemeClr val="bg1"/>
                </a:solidFill>
              </a:rPr>
              <a:t>Seth A. Myers, </a:t>
            </a:r>
            <a:r>
              <a:rPr lang="en-US" sz="1000" b="0" dirty="0" err="1">
                <a:solidFill>
                  <a:schemeClr val="bg1"/>
                </a:solidFill>
              </a:rPr>
              <a:t>Aneesh</a:t>
            </a:r>
            <a:r>
              <a:rPr lang="en-US" sz="1000" b="0" dirty="0">
                <a:solidFill>
                  <a:schemeClr val="bg1"/>
                </a:solidFill>
              </a:rPr>
              <a:t> Sharma, </a:t>
            </a:r>
            <a:r>
              <a:rPr lang="en-US" sz="1000" b="0" dirty="0" err="1">
                <a:solidFill>
                  <a:schemeClr val="bg1"/>
                </a:solidFill>
              </a:rPr>
              <a:t>Pankaj</a:t>
            </a:r>
            <a:r>
              <a:rPr lang="en-US" sz="1000" b="0" dirty="0">
                <a:solidFill>
                  <a:schemeClr val="bg1"/>
                </a:solidFill>
              </a:rPr>
              <a:t> Gupta, and Jimmy Lin. Information Network or Social Network? The Structure of the Twitter Follow Graph. WWW 2014.</a:t>
            </a:r>
          </a:p>
        </p:txBody>
      </p:sp>
      <p:sp>
        <p:nvSpPr>
          <p:cNvPr id="5" name="TextBox 4"/>
          <p:cNvSpPr txBox="1"/>
          <p:nvPr/>
        </p:nvSpPr>
        <p:spPr>
          <a:xfrm rot="20517061">
            <a:off x="5479889" y="5720105"/>
            <a:ext cx="355903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What about Facebook?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4257013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 txBox="1">
            <a:spLocks/>
          </p:cNvSpPr>
          <p:nvPr/>
        </p:nvSpPr>
        <p:spPr>
          <a:xfrm>
            <a:off x="0" y="2590800"/>
            <a:ext cx="9144000" cy="685800"/>
          </a:xfrm>
          <a:prstGeom prst="rect">
            <a:avLst/>
          </a:prstGeom>
        </p:spPr>
        <p:txBody>
          <a:bodyPr/>
          <a:lstStyle/>
          <a:p>
            <a:pPr marL="0" marR="0" lvl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sz="3600" b="0" i="0" u="none" strike="noStrike" kern="0" cap="none" spc="0" normalizeH="0" baseline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What</a:t>
            </a:r>
            <a:r>
              <a:rPr kumimoji="0" lang="en-US" sz="3600" b="0" i="0" u="none" strike="noStrike" kern="0" cap="none" spc="0" normalizeH="0" noProof="0" dirty="0" smtClean="0">
                <a:ln>
                  <a:noFill/>
                </a:ln>
                <a:solidFill>
                  <a:srgbClr val="000000"/>
                </a:solidFill>
                <a:effectLst/>
                <a:uLnTx/>
                <a:uFillTx/>
                <a:latin typeface="Gill Sans"/>
                <a:ea typeface="+mj-ea"/>
                <a:cs typeface="Gill Sans"/>
              </a:rPr>
              <a:t> does the web look like?</a:t>
            </a:r>
            <a:endParaRPr kumimoji="0" lang="en-US" sz="3600" b="0" i="0" u="none" strike="noStrike" kern="0" cap="none" spc="0" normalizeH="0" baseline="0" noProof="0" dirty="0">
              <a:ln>
                <a:noFill/>
              </a:ln>
              <a:solidFill>
                <a:srgbClr val="000000"/>
              </a:solidFill>
              <a:effectLst/>
              <a:uLnTx/>
              <a:uFillTx/>
              <a:latin typeface="Gill Sans"/>
              <a:ea typeface="+mj-ea"/>
              <a:cs typeface="Gill Sans"/>
            </a:endParaRPr>
          </a:p>
        </p:txBody>
      </p:sp>
      <p:sp>
        <p:nvSpPr>
          <p:cNvPr id="4" name="TextBox 3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Very roughly, a scale-free network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 rot="20517061">
            <a:off x="7606849" y="5950227"/>
            <a:ext cx="1119417" cy="58477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b="0" dirty="0" smtClean="0">
                <a:solidFill>
                  <a:srgbClr val="FF0000"/>
                </a:solidFill>
                <a:latin typeface="Gill Sans"/>
                <a:cs typeface="Gill Sans"/>
              </a:rPr>
              <a:t>Why?</a:t>
            </a:r>
            <a:endParaRPr lang="en-US" sz="32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4267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Other Examples: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4648200"/>
            <a:ext cx="914400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Internet domain routers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Co-author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Citation network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Movie-Actor network</a:t>
            </a:r>
          </a:p>
        </p:txBody>
      </p:sp>
    </p:spTree>
    <p:extLst>
      <p:ext uri="{BB962C8B-B14F-4D97-AF65-F5344CB8AC3E}">
        <p14:creationId xmlns:p14="http://schemas.microsoft.com/office/powerpoint/2010/main" val="3793634725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/>
      <p:bldP spid="8" grpId="0"/>
      <p:bldP spid="11" grpId="0"/>
    </p:bld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/>
          <p:cNvSpPr txBox="1"/>
          <p:nvPr/>
        </p:nvSpPr>
        <p:spPr>
          <a:xfrm>
            <a:off x="0" y="21452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(In this installment of “learn fancy terms for simple ideas”)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Preferential Attachment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37338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Matthew Effect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3" name="TextBox 12"/>
          <p:cNvSpPr txBox="1"/>
          <p:nvPr/>
        </p:nvSpPr>
        <p:spPr>
          <a:xfrm>
            <a:off x="0" y="3516868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Also:</a:t>
            </a: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4" name="TextBox 13"/>
          <p:cNvSpPr txBox="1"/>
          <p:nvPr/>
        </p:nvSpPr>
        <p:spPr>
          <a:xfrm>
            <a:off x="3048000" y="4760893"/>
            <a:ext cx="5486400" cy="163121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For unto every one that hath shall be given, and he shall have abundance: but from him that hath not shall be taken even that which he hath.</a:t>
            </a:r>
          </a:p>
          <a:p>
            <a:pPr algn="r">
              <a:defRPr/>
            </a:pPr>
            <a:endParaRPr lang="en-US" sz="2000" b="0" kern="0" dirty="0">
              <a:solidFill>
                <a:srgbClr val="000000"/>
              </a:solidFill>
              <a:latin typeface="Gill Sans"/>
              <a:cs typeface="Gill Sans"/>
            </a:endParaRPr>
          </a:p>
          <a:p>
            <a:pPr algn="r">
              <a:defRPr/>
            </a:pPr>
            <a:r>
              <a:rPr lang="en-US" sz="2000" b="0" kern="0" dirty="0">
                <a:solidFill>
                  <a:srgbClr val="000000"/>
                </a:solidFill>
                <a:latin typeface="Gill Sans"/>
                <a:cs typeface="Gill Sans"/>
              </a:rPr>
              <a:t>— Matthew 25:29, King James Version.</a:t>
            </a:r>
          </a:p>
        </p:txBody>
      </p:sp>
    </p:spTree>
    <p:extLst>
      <p:ext uri="{BB962C8B-B14F-4D97-AF65-F5344CB8AC3E}">
        <p14:creationId xmlns:p14="http://schemas.microsoft.com/office/powerpoint/2010/main" val="336273732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8" grpId="0"/>
      <p:bldP spid="11" grpId="0"/>
      <p:bldP spid="12" grpId="0"/>
      <p:bldP spid="13" grpId="0"/>
      <p:bldP spid="14" grpId="0"/>
    </p:bld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30728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how do we compute these graphs?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58603123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counting-machine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-674298" y="0"/>
            <a:ext cx="10351698" cy="6858000"/>
          </a:xfrm>
          <a:prstGeom prst="rect">
            <a:avLst/>
          </a:prstGeom>
        </p:spPr>
      </p:pic>
      <p:sp>
        <p:nvSpPr>
          <p:cNvPr id="7" name="TextBox 3"/>
          <p:cNvSpPr txBox="1">
            <a:spLocks noChangeArrowheads="1"/>
          </p:cNvSpPr>
          <p:nvPr/>
        </p:nvSpPr>
        <p:spPr bwMode="auto">
          <a:xfrm>
            <a:off x="0" y="6611938"/>
            <a:ext cx="44958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http://</a:t>
            </a:r>
            <a:r>
              <a:rPr lang="en-US" sz="1000" b="0" dirty="0" err="1">
                <a:solidFill>
                  <a:srgbClr val="FFFFFF"/>
                </a:solidFill>
              </a:rPr>
              <a:t>www.flickr.com</a:t>
            </a:r>
            <a:r>
              <a:rPr lang="en-US" sz="1000" b="0" dirty="0">
                <a:solidFill>
                  <a:srgbClr val="FFFFFF"/>
                </a:solidFill>
              </a:rPr>
              <a:t>/photos/</a:t>
            </a:r>
            <a:r>
              <a:rPr lang="en-US" sz="1000" b="0" dirty="0" err="1">
                <a:solidFill>
                  <a:srgbClr val="FFFFFF"/>
                </a:solidFill>
              </a:rPr>
              <a:t>guvnah</a:t>
            </a:r>
            <a:r>
              <a:rPr lang="en-US" sz="1000" b="0" dirty="0">
                <a:solidFill>
                  <a:srgbClr val="FFFFFF"/>
                </a:solidFill>
              </a:rPr>
              <a:t>/7861418602/</a:t>
            </a:r>
          </a:p>
        </p:txBody>
      </p:sp>
      <p:sp>
        <p:nvSpPr>
          <p:cNvPr id="6" name="Title 1"/>
          <p:cNvSpPr txBox="1">
            <a:spLocks/>
          </p:cNvSpPr>
          <p:nvPr/>
        </p:nvSpPr>
        <p:spPr bwMode="auto">
          <a:xfrm>
            <a:off x="6172200" y="5105400"/>
            <a:ext cx="2514600" cy="10287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vert="horz" wrap="square" lIns="91425" tIns="45713" rIns="91425" bIns="45713" numCol="1" anchor="ctr" anchorCtr="0" compatLnSpc="1">
            <a:prstTxWarp prst="textNoShape">
              <a:avLst/>
            </a:prstTxWarp>
          </a:bodyPr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tx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r>
              <a:rPr lang="en-US" sz="3600" b="0" dirty="0" smtClean="0"/>
              <a:t>Count.</a:t>
            </a:r>
            <a:endParaRPr lang="en-US" sz="3600" b="0" dirty="0"/>
          </a:p>
        </p:txBody>
      </p:sp>
    </p:spTree>
    <p:extLst>
      <p:ext uri="{BB962C8B-B14F-4D97-AF65-F5344CB8AC3E}">
        <p14:creationId xmlns:p14="http://schemas.microsoft.com/office/powerpoint/2010/main" val="58601507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</p:bld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extBox 10"/>
          <p:cNvSpPr txBox="1"/>
          <p:nvPr/>
        </p:nvSpPr>
        <p:spPr>
          <a:xfrm>
            <a:off x="0" y="2463224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BTW, </a:t>
            </a:r>
            <a:r>
              <a:rPr lang="en-US" sz="3200" b="0" kern="0" dirty="0">
                <a:solidFill>
                  <a:srgbClr val="000000"/>
                </a:solidFill>
                <a:latin typeface="Gill Sans"/>
                <a:cs typeface="Gill Sans"/>
              </a:rPr>
              <a:t>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ow do we extract 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?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0" y="2895600"/>
            <a:ext cx="9144000" cy="5847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The </a:t>
            </a:r>
            <a:r>
              <a:rPr lang="en-US" sz="32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32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 is big?!</a:t>
            </a:r>
            <a:endParaRPr lang="en-US" sz="32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4209871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Integerize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vertices (</a:t>
            </a:r>
            <a:r>
              <a:rPr lang="en-US" sz="20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montone</a:t>
            </a: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minimal perfect hashing)</a:t>
            </a:r>
          </a:p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 URLs</a:t>
            </a:r>
          </a:p>
          <a:p>
            <a:pPr algn="ctr">
              <a:defRPr/>
            </a:pPr>
            <a:r>
              <a:rPr lang="en-US" sz="20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Integer compression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810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A few tricks: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245423"/>
            <a:ext cx="91440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400" b="0" kern="0" dirty="0" err="1">
                <a:solidFill>
                  <a:srgbClr val="000000"/>
                </a:solidFill>
                <a:latin typeface="Gill Sans"/>
                <a:cs typeface="Gill Sans"/>
              </a:rPr>
              <a:t>Meusel</a:t>
            </a:r>
            <a:r>
              <a:rPr lang="en-US" sz="1400" b="0" kern="0" dirty="0">
                <a:solidFill>
                  <a:srgbClr val="000000"/>
                </a:solidFill>
                <a:latin typeface="Gill Sans"/>
                <a:cs typeface="Gill Sans"/>
              </a:rPr>
              <a:t> et al. Graph Structure in the Web — Revisited. WWW 2014</a:t>
            </a:r>
            <a:r>
              <a:rPr lang="en-US" sz="1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.</a:t>
            </a:r>
            <a:endParaRPr lang="en-US" sz="1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943600"/>
            <a:ext cx="91440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>
              <a:defRPr/>
            </a:pPr>
            <a:r>
              <a:rPr lang="en-US" sz="1800" b="0" kern="0" dirty="0" err="1" smtClean="0">
                <a:solidFill>
                  <a:srgbClr val="000000"/>
                </a:solidFill>
                <a:latin typeface="Gill Sans"/>
                <a:cs typeface="Gill Sans"/>
              </a:rPr>
              <a:t>webgraph</a:t>
            </a:r>
            <a:r>
              <a:rPr lang="en-US" sz="18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 from the common crawl: 3.5 billion pages, 129 billion links  </a:t>
            </a:r>
            <a:endParaRPr lang="en-US" sz="18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 rot="20517061">
            <a:off x="7214115" y="6084198"/>
            <a:ext cx="120875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58 GB!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363951219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  <p:bldP spid="5" grpId="0"/>
      <p:bldP spid="6" grpId="0"/>
      <p:bldP spid="7" grpId="0"/>
      <p:bldP spid="8" grpId="0"/>
      <p:bldP spid="9" grpId="0"/>
    </p:bld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Graphs and MapReduce (and Spark)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A large class of graph algorithms involve: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Local computations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node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Propagating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results: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“traversing” the graph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Key questions: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represent graph data in MapReduce (and Spark)?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How do you traverse a graph in MapReduce (and Spark)?</a:t>
            </a:r>
          </a:p>
        </p:txBody>
      </p:sp>
    </p:spTree>
    <p:extLst>
      <p:ext uri="{BB962C8B-B14F-4D97-AF65-F5344CB8AC3E}">
        <p14:creationId xmlns:p14="http://schemas.microsoft.com/office/powerpoint/2010/main" val="1922911738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source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6167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First, a refresher: Dijkstra’s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Algorithm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448057142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</p:bld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94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" name="Oval 7"/>
          <p:cNvSpPr/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cxnSp>
        <p:nvCxnSpPr>
          <p:cNvPr id="82952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3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4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5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6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7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8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59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0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82961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82962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82963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82964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5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82966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82967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82968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82969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82970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82971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8297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>
                <a:solidFill>
                  <a:schemeClr val="bg1"/>
                </a:solidFill>
              </a:rPr>
              <a:t>Example from CLR</a:t>
            </a:r>
          </a:p>
        </p:txBody>
      </p:sp>
      <p:sp>
        <p:nvSpPr>
          <p:cNvPr id="2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5062578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971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10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73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23" name="Oval 22"/>
          <p:cNvSpPr/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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3996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170432442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Examples of Graphs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667000"/>
            <a:ext cx="914400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Hyperlink structure of the web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Physical structure of computers on the Internet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Interstate highway system</a:t>
            </a:r>
          </a:p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Social networks</a:t>
            </a:r>
          </a:p>
        </p:txBody>
      </p:sp>
      <p:sp>
        <p:nvSpPr>
          <p:cNvPr id="33" name="TextBox 32"/>
          <p:cNvSpPr txBox="1"/>
          <p:nvPr/>
        </p:nvSpPr>
        <p:spPr>
          <a:xfrm>
            <a:off x="0" y="6091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FF0000"/>
                </a:solidFill>
                <a:latin typeface="Gill Sans"/>
                <a:cs typeface="Gill Sans"/>
              </a:rPr>
              <a:t>We’re mostly interested in sparse graphs!</a:t>
            </a:r>
            <a:endParaRPr lang="en-US" sz="2400" b="0" kern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3989213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33" grpId="0"/>
    </p:bld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995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7" name="Oval 6"/>
          <p:cNvSpPr/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8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7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14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4999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5020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9776670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019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6020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21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22" name="Oval 21"/>
          <p:cNvSpPr/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>
              <a:defRPr/>
            </a:pPr>
            <a:r>
              <a:rPr lang="en-US" dirty="0">
                <a:solidFill>
                  <a:schemeClr val="bg2"/>
                </a:solidFill>
                <a:sym typeface="Symbol"/>
              </a:rPr>
              <a:t>13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6023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6044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698146437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7043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7044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5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46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 dirty="0">
              <a:solidFill>
                <a:schemeClr val="bg2"/>
              </a:solidFill>
            </a:endParaRPr>
          </a:p>
        </p:txBody>
      </p:sp>
      <p:sp>
        <p:nvSpPr>
          <p:cNvPr id="87047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7063" name="TextBox 24"/>
          <p:cNvSpPr txBox="1">
            <a:spLocks noChangeArrowheads="1"/>
          </p:cNvSpPr>
          <p:nvPr/>
        </p:nvSpPr>
        <p:spPr bwMode="auto">
          <a:xfrm>
            <a:off x="4953000" y="1981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/>
              <a:t>1</a:t>
            </a:r>
          </a:p>
        </p:txBody>
      </p:sp>
      <p:sp>
        <p:nvSpPr>
          <p:cNvPr id="87068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342293490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8067" name="Oval 5"/>
          <p:cNvSpPr>
            <a:spLocks noChangeArrowheads="1"/>
          </p:cNvSpPr>
          <p:nvPr/>
        </p:nvSpPr>
        <p:spPr bwMode="auto">
          <a:xfrm>
            <a:off x="1828800" y="3200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dirty="0">
                <a:solidFill>
                  <a:schemeClr val="bg2"/>
                </a:solidFill>
              </a:rPr>
              <a:t>0</a:t>
            </a:r>
          </a:p>
        </p:txBody>
      </p:sp>
      <p:sp>
        <p:nvSpPr>
          <p:cNvPr id="88068" name="Oval 6"/>
          <p:cNvSpPr>
            <a:spLocks noChangeArrowheads="1"/>
          </p:cNvSpPr>
          <p:nvPr/>
        </p:nvSpPr>
        <p:spPr bwMode="auto">
          <a:xfrm>
            <a:off x="35814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8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69" name="Oval 7"/>
          <p:cNvSpPr>
            <a:spLocks noChangeArrowheads="1"/>
          </p:cNvSpPr>
          <p:nvPr/>
        </p:nvSpPr>
        <p:spPr bwMode="auto">
          <a:xfrm>
            <a:off x="35814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5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0" name="Oval 21"/>
          <p:cNvSpPr>
            <a:spLocks noChangeArrowheads="1"/>
          </p:cNvSpPr>
          <p:nvPr/>
        </p:nvSpPr>
        <p:spPr bwMode="auto">
          <a:xfrm>
            <a:off x="5943600" y="18288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9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71" name="Oval 22"/>
          <p:cNvSpPr>
            <a:spLocks noChangeArrowheads="1"/>
          </p:cNvSpPr>
          <p:nvPr/>
        </p:nvSpPr>
        <p:spPr bwMode="auto">
          <a:xfrm>
            <a:off x="5943600" y="4724400"/>
            <a:ext cx="838200" cy="8382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>
                <a:solidFill>
                  <a:schemeClr val="bg2"/>
                </a:solidFill>
                <a:sym typeface="Symbol" pitchFamily="18" charset="2"/>
              </a:rPr>
              <a:t>7</a:t>
            </a:r>
            <a:endParaRPr lang="en-US">
              <a:solidFill>
                <a:schemeClr val="bg2"/>
              </a:solidFill>
            </a:endParaRPr>
          </a:p>
        </p:txBody>
      </p:sp>
      <p:sp>
        <p:nvSpPr>
          <p:cNvPr id="88092" name="TextBox 29"/>
          <p:cNvSpPr txBox="1">
            <a:spLocks noChangeArrowheads="1"/>
          </p:cNvSpPr>
          <p:nvPr/>
        </p:nvSpPr>
        <p:spPr bwMode="auto">
          <a:xfrm>
            <a:off x="0" y="6611938"/>
            <a:ext cx="1265238" cy="246062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Example from CLR</a:t>
            </a:r>
          </a:p>
        </p:txBody>
      </p:sp>
      <p:cxnSp>
        <p:nvCxnSpPr>
          <p:cNvPr id="29" name="Straight Arrow Connector 77"/>
          <p:cNvCxnSpPr>
            <a:cxnSpLocks noChangeShapeType="1"/>
          </p:cNvCxnSpPr>
          <p:nvPr/>
        </p:nvCxnSpPr>
        <p:spPr bwMode="auto">
          <a:xfrm>
            <a:off x="2667000" y="3962400"/>
            <a:ext cx="914400" cy="838200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0" name="Straight Arrow Connector 78"/>
          <p:cNvCxnSpPr>
            <a:cxnSpLocks noChangeShapeType="1"/>
          </p:cNvCxnSpPr>
          <p:nvPr/>
        </p:nvCxnSpPr>
        <p:spPr bwMode="auto">
          <a:xfrm flipV="1">
            <a:off x="2667000" y="2514600"/>
            <a:ext cx="914400" cy="838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1" name="Straight Arrow Connector 79"/>
          <p:cNvCxnSpPr>
            <a:cxnSpLocks noChangeShapeType="1"/>
          </p:cNvCxnSpPr>
          <p:nvPr/>
        </p:nvCxnSpPr>
        <p:spPr bwMode="auto">
          <a:xfrm>
            <a:off x="4495800" y="5181600"/>
            <a:ext cx="13716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2" name="Straight Arrow Connector 82"/>
          <p:cNvCxnSpPr>
            <a:cxnSpLocks noChangeShapeType="1"/>
          </p:cNvCxnSpPr>
          <p:nvPr/>
        </p:nvCxnSpPr>
        <p:spPr bwMode="auto">
          <a:xfrm>
            <a:off x="4495800" y="2284413"/>
            <a:ext cx="1371600" cy="1587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3" name="Straight Arrow Connector 83"/>
          <p:cNvCxnSpPr>
            <a:cxnSpLocks noChangeShapeType="1"/>
          </p:cNvCxnSpPr>
          <p:nvPr/>
        </p:nvCxnSpPr>
        <p:spPr bwMode="auto">
          <a:xfrm rot="5400000" flipH="1" flipV="1">
            <a:off x="4152900" y="3009900"/>
            <a:ext cx="2133600" cy="1600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4" name="Straight Arrow Connector 85"/>
          <p:cNvCxnSpPr>
            <a:cxnSpLocks noChangeShapeType="1"/>
          </p:cNvCxnSpPr>
          <p:nvPr/>
        </p:nvCxnSpPr>
        <p:spPr bwMode="auto">
          <a:xfrm rot="10800000">
            <a:off x="2743200" y="3657600"/>
            <a:ext cx="3200400" cy="1219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5" name="Straight Arrow Connector 87"/>
          <p:cNvCxnSpPr>
            <a:cxnSpLocks noChangeShapeType="1"/>
          </p:cNvCxnSpPr>
          <p:nvPr/>
        </p:nvCxnSpPr>
        <p:spPr bwMode="auto">
          <a:xfrm rot="5400000" flipH="1" flipV="1">
            <a:off x="3201194" y="3734594"/>
            <a:ext cx="1981200" cy="1588"/>
          </a:xfrm>
          <a:prstGeom prst="straightConnector1">
            <a:avLst/>
          </a:prstGeom>
          <a:ln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6" name="Straight Arrow Connector 89"/>
          <p:cNvCxnSpPr>
            <a:cxnSpLocks noChangeShapeType="1"/>
          </p:cNvCxnSpPr>
          <p:nvPr/>
        </p:nvCxnSpPr>
        <p:spPr bwMode="auto">
          <a:xfrm rot="16200000" flipH="1">
            <a:off x="28186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7" name="Straight Arrow Connector 90"/>
          <p:cNvCxnSpPr>
            <a:cxnSpLocks noChangeShapeType="1"/>
          </p:cNvCxnSpPr>
          <p:nvPr/>
        </p:nvCxnSpPr>
        <p:spPr bwMode="auto">
          <a:xfrm rot="5400000" flipH="1" flipV="1">
            <a:off x="5563394" y="3734594"/>
            <a:ext cx="1981200" cy="1588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38" name="Straight Arrow Connector 91"/>
          <p:cNvCxnSpPr>
            <a:cxnSpLocks noChangeShapeType="1"/>
          </p:cNvCxnSpPr>
          <p:nvPr/>
        </p:nvCxnSpPr>
        <p:spPr bwMode="auto">
          <a:xfrm rot="16200000" flipH="1">
            <a:off x="5180807" y="3733006"/>
            <a:ext cx="1981200" cy="1587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9" name="TextBox 17"/>
          <p:cNvSpPr txBox="1">
            <a:spLocks noChangeArrowheads="1"/>
          </p:cNvSpPr>
          <p:nvPr/>
        </p:nvSpPr>
        <p:spPr bwMode="auto">
          <a:xfrm>
            <a:off x="2743200" y="2667000"/>
            <a:ext cx="4127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10</a:t>
            </a:r>
          </a:p>
        </p:txBody>
      </p:sp>
      <p:sp>
        <p:nvSpPr>
          <p:cNvPr id="40" name="TextBox 18"/>
          <p:cNvSpPr txBox="1">
            <a:spLocks noChangeArrowheads="1"/>
          </p:cNvSpPr>
          <p:nvPr/>
        </p:nvSpPr>
        <p:spPr bwMode="auto">
          <a:xfrm>
            <a:off x="2825750" y="43100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5</a:t>
            </a:r>
          </a:p>
        </p:txBody>
      </p:sp>
      <p:sp>
        <p:nvSpPr>
          <p:cNvPr id="41" name="TextBox 19"/>
          <p:cNvSpPr txBox="1">
            <a:spLocks noChangeArrowheads="1"/>
          </p:cNvSpPr>
          <p:nvPr/>
        </p:nvSpPr>
        <p:spPr bwMode="auto">
          <a:xfrm>
            <a:off x="35052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2" name="TextBox 20"/>
          <p:cNvSpPr txBox="1">
            <a:spLocks noChangeArrowheads="1"/>
          </p:cNvSpPr>
          <p:nvPr/>
        </p:nvSpPr>
        <p:spPr bwMode="auto">
          <a:xfrm>
            <a:off x="41973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3</a:t>
            </a:r>
          </a:p>
        </p:txBody>
      </p:sp>
      <p:sp>
        <p:nvSpPr>
          <p:cNvPr id="43" name="TextBox 23"/>
          <p:cNvSpPr txBox="1">
            <a:spLocks noChangeArrowheads="1"/>
          </p:cNvSpPr>
          <p:nvPr/>
        </p:nvSpPr>
        <p:spPr bwMode="auto">
          <a:xfrm>
            <a:off x="4953000" y="52244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2</a:t>
            </a:r>
          </a:p>
        </p:txBody>
      </p:sp>
      <p:sp>
        <p:nvSpPr>
          <p:cNvPr id="44" name="TextBox 24"/>
          <p:cNvSpPr txBox="1">
            <a:spLocks noChangeArrowheads="1"/>
          </p:cNvSpPr>
          <p:nvPr/>
        </p:nvSpPr>
        <p:spPr bwMode="auto">
          <a:xfrm>
            <a:off x="4953000" y="1905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1</a:t>
            </a:r>
          </a:p>
        </p:txBody>
      </p:sp>
      <p:sp>
        <p:nvSpPr>
          <p:cNvPr id="45" name="TextBox 25"/>
          <p:cNvSpPr txBox="1">
            <a:spLocks noChangeArrowheads="1"/>
          </p:cNvSpPr>
          <p:nvPr/>
        </p:nvSpPr>
        <p:spPr bwMode="auto">
          <a:xfrm>
            <a:off x="5029200" y="3395663"/>
            <a:ext cx="298450" cy="338137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9</a:t>
            </a:r>
          </a:p>
        </p:txBody>
      </p:sp>
      <p:sp>
        <p:nvSpPr>
          <p:cNvPr id="46" name="TextBox 26"/>
          <p:cNvSpPr txBox="1">
            <a:spLocks noChangeArrowheads="1"/>
          </p:cNvSpPr>
          <p:nvPr/>
        </p:nvSpPr>
        <p:spPr bwMode="auto">
          <a:xfrm>
            <a:off x="5340350" y="42672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>
                <a:solidFill>
                  <a:schemeClr val="bg1"/>
                </a:solidFill>
              </a:rPr>
              <a:t>7</a:t>
            </a:r>
          </a:p>
        </p:txBody>
      </p:sp>
      <p:sp>
        <p:nvSpPr>
          <p:cNvPr id="47" name="TextBox 27"/>
          <p:cNvSpPr txBox="1">
            <a:spLocks noChangeArrowheads="1"/>
          </p:cNvSpPr>
          <p:nvPr/>
        </p:nvSpPr>
        <p:spPr bwMode="auto">
          <a:xfrm>
            <a:off x="586740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4</a:t>
            </a:r>
          </a:p>
        </p:txBody>
      </p:sp>
      <p:sp>
        <p:nvSpPr>
          <p:cNvPr id="48" name="TextBox 28"/>
          <p:cNvSpPr txBox="1">
            <a:spLocks noChangeArrowheads="1"/>
          </p:cNvSpPr>
          <p:nvPr/>
        </p:nvSpPr>
        <p:spPr bwMode="auto">
          <a:xfrm>
            <a:off x="6559550" y="3429000"/>
            <a:ext cx="298450" cy="338138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none">
            <a:spAutoFit/>
          </a:bodyPr>
          <a:lstStyle/>
          <a:p>
            <a:r>
              <a:rPr lang="en-US" b="0" dirty="0">
                <a:solidFill>
                  <a:schemeClr val="bg1"/>
                </a:solidFill>
              </a:rPr>
              <a:t>6</a:t>
            </a:r>
          </a:p>
        </p:txBody>
      </p:sp>
      <p:sp>
        <p:nvSpPr>
          <p:cNvPr id="4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Example</a:t>
            </a:r>
          </a:p>
        </p:txBody>
      </p:sp>
    </p:spTree>
    <p:extLst>
      <p:ext uri="{BB962C8B-B14F-4D97-AF65-F5344CB8AC3E}">
        <p14:creationId xmlns:p14="http://schemas.microsoft.com/office/powerpoint/2010/main" val="2897741753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Single-Source Shortest Path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743200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Problem: find shortest path from a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source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node to one or more target nodes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34831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Shortest might also mean lowest weight or cost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5329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Single processor machine: Dijkstra’s Algorithm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MapReduce: parallel breadth-first search (BFS)</a:t>
            </a:r>
          </a:p>
        </p:txBody>
      </p:sp>
    </p:spTree>
    <p:extLst>
      <p:ext uri="{BB962C8B-B14F-4D97-AF65-F5344CB8AC3E}">
        <p14:creationId xmlns:p14="http://schemas.microsoft.com/office/powerpoint/2010/main" val="328456186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Finding the Shortest Path</a:t>
            </a:r>
          </a:p>
        </p:txBody>
      </p:sp>
      <p:sp>
        <p:nvSpPr>
          <p:cNvPr id="23" name="TextBox 22"/>
          <p:cNvSpPr txBox="1"/>
          <p:nvPr/>
        </p:nvSpPr>
        <p:spPr>
          <a:xfrm>
            <a:off x="0" y="1143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Consider simple case of equal edge weights</a:t>
            </a:r>
          </a:p>
        </p:txBody>
      </p:sp>
      <p:sp>
        <p:nvSpPr>
          <p:cNvPr id="25" name="TextBox 24"/>
          <p:cNvSpPr txBox="1"/>
          <p:nvPr/>
        </p:nvSpPr>
        <p:spPr>
          <a:xfrm>
            <a:off x="0" y="182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Solution to the problem can be defined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inductively: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Rectangle 2"/>
          <p:cNvSpPr txBox="1">
            <a:spLocks noChangeArrowheads="1"/>
          </p:cNvSpPr>
          <p:nvPr/>
        </p:nvSpPr>
        <p:spPr>
          <a:xfrm>
            <a:off x="1447800" y="2290465"/>
            <a:ext cx="6629400" cy="2286000"/>
          </a:xfrm>
          <a:prstGeom prst="rect">
            <a:avLst/>
          </a:prstGeom>
        </p:spPr>
        <p:txBody>
          <a:bodyPr/>
          <a:lstStyle>
            <a:lvl1pPr marL="342848" indent="-342848" algn="l" rtl="0" eaLnBrk="0" fontAlgn="base" hangingPunct="0">
              <a:spcBef>
                <a:spcPct val="25000"/>
              </a:spcBef>
              <a:spcAft>
                <a:spcPct val="25000"/>
              </a:spcAft>
              <a:buClr>
                <a:srgbClr val="5675A9"/>
              </a:buClr>
              <a:buSzPct val="75000"/>
              <a:buFont typeface="Wingdings" charset="2"/>
              <a:buChar char="¢"/>
              <a:defRPr sz="2400" baseline="0">
                <a:solidFill>
                  <a:schemeClr val="bg1"/>
                </a:solidFill>
                <a:latin typeface="Gill Sans"/>
                <a:ea typeface="+mn-ea"/>
                <a:cs typeface="Gill Sans"/>
              </a:defRPr>
            </a:lvl1pPr>
            <a:lvl2pPr marL="742836" indent="-285707" algn="l" rtl="0" eaLnBrk="0" fontAlgn="base" hangingPunct="0">
              <a:spcBef>
                <a:spcPct val="10000"/>
              </a:spcBef>
              <a:spcAft>
                <a:spcPct val="10000"/>
              </a:spcAft>
              <a:buClr>
                <a:srgbClr val="5675A9"/>
              </a:buClr>
              <a:buSzPct val="75000"/>
              <a:buFont typeface="Wingdings" charset="2"/>
              <a:buChar char="l"/>
              <a:defRPr sz="2000" baseline="0">
                <a:solidFill>
                  <a:schemeClr val="bg1"/>
                </a:solidFill>
                <a:latin typeface="Gill Sans"/>
                <a:cs typeface="Gill Sans"/>
              </a:defRPr>
            </a:lvl2pPr>
            <a:lvl3pPr marL="114282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800" baseline="0">
                <a:solidFill>
                  <a:schemeClr val="bg1"/>
                </a:solidFill>
                <a:latin typeface="Gill Sans"/>
                <a:cs typeface="Gill Sans"/>
              </a:defRPr>
            </a:lvl3pPr>
            <a:lvl4pPr marL="1599954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4pPr>
            <a:lvl5pPr marL="2057085" indent="-228564" algn="l" rtl="0" eaLnBrk="0" fontAlgn="base" hangingPunct="0">
              <a:spcBef>
                <a:spcPct val="20000"/>
              </a:spcBef>
              <a:spcAft>
                <a:spcPct val="0"/>
              </a:spcAft>
              <a:buClr>
                <a:srgbClr val="5675A9"/>
              </a:buClr>
              <a:buChar char="•"/>
              <a:defRPr sz="1600" baseline="0">
                <a:solidFill>
                  <a:schemeClr val="bg1"/>
                </a:solidFill>
                <a:latin typeface="Gill Sans"/>
                <a:cs typeface="Gill Sans"/>
              </a:defRPr>
            </a:lvl5pPr>
            <a:lvl6pPr marL="251421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6pPr>
            <a:lvl7pPr marL="2971344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7pPr>
            <a:lvl8pPr marL="3428475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8pPr>
            <a:lvl9pPr marL="3885603" indent="-228564" algn="l" rtl="0" fontAlgn="base">
              <a:spcBef>
                <a:spcPct val="20000"/>
              </a:spcBef>
              <a:spcAft>
                <a:spcPct val="0"/>
              </a:spcAft>
              <a:buChar char="•"/>
              <a:defRPr sz="1600">
                <a:solidFill>
                  <a:schemeClr val="tx2"/>
                </a:solidFill>
                <a:latin typeface="+mn-lt"/>
              </a:defRPr>
            </a:lvl9pPr>
          </a:lstStyle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Define: </a:t>
            </a:r>
            <a:r>
              <a:rPr lang="en-GB" b="0" i="1" kern="0" dirty="0" smtClean="0"/>
              <a:t>b</a:t>
            </a:r>
            <a:r>
              <a:rPr lang="en-GB" b="0" kern="0" dirty="0" smtClean="0"/>
              <a:t> is reachable from </a:t>
            </a:r>
            <a:r>
              <a:rPr lang="en-GB" b="0" i="1" kern="0" dirty="0" smtClean="0"/>
              <a:t>a</a:t>
            </a:r>
            <a:r>
              <a:rPr lang="en-GB" b="0" kern="0" dirty="0" smtClean="0"/>
              <a:t> if </a:t>
            </a:r>
            <a:r>
              <a:rPr lang="en-GB" b="0" i="1" kern="0" dirty="0" smtClean="0"/>
              <a:t>b</a:t>
            </a:r>
            <a:r>
              <a:rPr lang="en-GB" b="0" kern="0" dirty="0" smtClean="0"/>
              <a:t> is on adjacency list of </a:t>
            </a:r>
            <a:r>
              <a:rPr lang="en-GB" b="0" i="1" kern="0" dirty="0" smtClean="0"/>
              <a:t>a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cap="small" dirty="0" smtClean="0"/>
              <a:t>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s</a:t>
            </a:r>
            <a:r>
              <a:rPr lang="en-GB" b="0" kern="0" dirty="0" smtClean="0"/>
              <a:t>) = 0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For all nodes </a:t>
            </a:r>
            <a:r>
              <a:rPr lang="en-GB" b="0" i="1" kern="0" dirty="0" smtClean="0"/>
              <a:t>p</a:t>
            </a:r>
            <a:r>
              <a:rPr lang="en-GB" b="0" kern="0" dirty="0" smtClean="0"/>
              <a:t> reachable from </a:t>
            </a:r>
            <a:r>
              <a:rPr lang="en-GB" b="0" i="1" kern="0" dirty="0" smtClean="0"/>
              <a:t>s</a:t>
            </a:r>
            <a:r>
              <a:rPr lang="en-GB" b="0" kern="0" dirty="0" smtClean="0"/>
              <a:t>, </a:t>
            </a:r>
            <a:br>
              <a:rPr lang="en-GB" b="0" kern="0" dirty="0" smtClean="0"/>
            </a:br>
            <a:r>
              <a:rPr lang="en-GB" b="0" kern="0" dirty="0" smtClean="0"/>
              <a:t>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p</a:t>
            </a:r>
            <a:r>
              <a:rPr lang="en-GB" b="0" kern="0" dirty="0" smtClean="0"/>
              <a:t>) = 1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For all nodes </a:t>
            </a:r>
            <a:r>
              <a:rPr lang="en-GB" b="0" i="1" kern="0" dirty="0" smtClean="0"/>
              <a:t>n</a:t>
            </a:r>
            <a:r>
              <a:rPr lang="en-GB" b="0" kern="0" dirty="0" smtClean="0"/>
              <a:t> reachable from some other set of nodes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,</a:t>
            </a:r>
          </a:p>
          <a:p>
            <a:pPr marL="12700" lvl="1" indent="0">
              <a:buFont typeface="Wingdings" charset="2"/>
              <a:buNone/>
            </a:pPr>
            <a:r>
              <a:rPr lang="en-GB" b="0" kern="0" dirty="0" smtClean="0"/>
              <a:t> 	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n</a:t>
            </a:r>
            <a:r>
              <a:rPr lang="en-GB" b="0" kern="0" dirty="0" smtClean="0"/>
              <a:t>) = 1 + min(</a:t>
            </a:r>
            <a:r>
              <a:rPr lang="en-GB" b="0" kern="0" cap="small" dirty="0" err="1" smtClean="0"/>
              <a:t>DistanceTo</a:t>
            </a:r>
            <a:r>
              <a:rPr lang="en-GB" b="0" kern="0" dirty="0" smtClean="0"/>
              <a:t>(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),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 </a:t>
            </a:r>
            <a:r>
              <a:rPr lang="en-GB" b="0" kern="0" dirty="0" smtClean="0">
                <a:sym typeface="Symbol" pitchFamily="18" charset="2"/>
              </a:rPr>
              <a:t></a:t>
            </a:r>
            <a:r>
              <a:rPr lang="en-GB" b="0" kern="0" dirty="0" smtClean="0"/>
              <a:t> </a:t>
            </a:r>
            <a:r>
              <a:rPr lang="en-GB" b="0" i="1" kern="0" dirty="0" smtClean="0"/>
              <a:t>M</a:t>
            </a:r>
            <a:r>
              <a:rPr lang="en-GB" b="0" kern="0" dirty="0" smtClean="0"/>
              <a:t>)</a:t>
            </a:r>
          </a:p>
        </p:txBody>
      </p:sp>
      <p:sp>
        <p:nvSpPr>
          <p:cNvPr id="8" name="Oval 4"/>
          <p:cNvSpPr>
            <a:spLocks noChangeArrowheads="1"/>
          </p:cNvSpPr>
          <p:nvPr/>
        </p:nvSpPr>
        <p:spPr bwMode="auto">
          <a:xfrm>
            <a:off x="25908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r>
              <a:rPr lang="en-US" b="0" i="1" dirty="0" smtClean="0">
                <a:solidFill>
                  <a:schemeClr val="bg1"/>
                </a:solidFill>
                <a:latin typeface="Gill Sans"/>
                <a:cs typeface="Gill Sans"/>
              </a:rPr>
              <a:t>s</a:t>
            </a:r>
            <a:endParaRPr lang="en-US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9" name="Oval 5"/>
          <p:cNvSpPr>
            <a:spLocks noChangeArrowheads="1"/>
          </p:cNvSpPr>
          <p:nvPr/>
        </p:nvSpPr>
        <p:spPr bwMode="auto">
          <a:xfrm>
            <a:off x="5638800" y="61722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lvl="0"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0" name="Oval 6"/>
          <p:cNvSpPr>
            <a:spLocks noChangeArrowheads="1"/>
          </p:cNvSpPr>
          <p:nvPr/>
        </p:nvSpPr>
        <p:spPr bwMode="auto">
          <a:xfrm>
            <a:off x="4876800" y="5486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2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1" name="Oval 7"/>
          <p:cNvSpPr>
            <a:spLocks noChangeArrowheads="1"/>
          </p:cNvSpPr>
          <p:nvPr/>
        </p:nvSpPr>
        <p:spPr bwMode="auto">
          <a:xfrm>
            <a:off x="5562600" y="47244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200" b="0" i="1" dirty="0" smtClean="0">
                <a:solidFill>
                  <a:schemeClr val="bg1"/>
                </a:solidFill>
                <a:latin typeface="Gill Sans"/>
                <a:cs typeface="Gill Sans"/>
              </a:rPr>
              <a:t>m</a:t>
            </a:r>
            <a:r>
              <a:rPr lang="en-US" sz="12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12" name="Oval 10"/>
          <p:cNvSpPr>
            <a:spLocks noChangeArrowheads="1"/>
          </p:cNvSpPr>
          <p:nvPr/>
        </p:nvSpPr>
        <p:spPr bwMode="auto">
          <a:xfrm>
            <a:off x="6248400" y="5334000"/>
            <a:ext cx="381000" cy="3810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lIns="0" tIns="0" rIns="0" bIns="0" anchor="ctr" anchorCtr="1"/>
          <a:lstStyle/>
          <a:p>
            <a:pPr algn="ctr"/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n</a:t>
            </a:r>
            <a:endParaRPr lang="en-US" sz="1400" b="0" i="1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cxnSp>
        <p:nvCxnSpPr>
          <p:cNvPr id="13" name="Straight Connector 12"/>
          <p:cNvCxnSpPr>
            <a:stCxn id="13" idx="5"/>
            <a:endCxn id="14" idx="1"/>
          </p:cNvCxnSpPr>
          <p:nvPr/>
        </p:nvCxnSpPr>
        <p:spPr bwMode="auto">
          <a:xfrm rot="16200000" flipH="1">
            <a:off x="5925904" y="5011504"/>
            <a:ext cx="340192" cy="416392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4" name="Straight Connector 13"/>
          <p:cNvCxnSpPr>
            <a:stCxn id="12" idx="6"/>
            <a:endCxn id="14" idx="2"/>
          </p:cNvCxnSpPr>
          <p:nvPr/>
        </p:nvCxnSpPr>
        <p:spPr bwMode="auto">
          <a:xfrm flipV="1">
            <a:off x="5257800" y="5524500"/>
            <a:ext cx="990600" cy="152400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5" name="Straight Connector 14"/>
          <p:cNvCxnSpPr>
            <a:endCxn id="14" idx="3"/>
          </p:cNvCxnSpPr>
          <p:nvPr/>
        </p:nvCxnSpPr>
        <p:spPr bwMode="auto">
          <a:xfrm rot="5400000" flipH="1" flipV="1">
            <a:off x="5867400" y="5735404"/>
            <a:ext cx="512996" cy="360596"/>
          </a:xfrm>
          <a:prstGeom prst="line">
            <a:avLst/>
          </a:prstGeom>
          <a:solidFill>
            <a:schemeClr val="accent1"/>
          </a:solidFill>
          <a:ln w="15875" cap="flat" cmpd="sng" algn="ctr">
            <a:solidFill>
              <a:schemeClr val="bg1"/>
            </a:solidFill>
            <a:prstDash val="solid"/>
            <a:round/>
            <a:headEnd type="none" w="med" len="med"/>
            <a:tailEnd type="triangle" w="med" len="med"/>
          </a:ln>
          <a:effectLst/>
        </p:spPr>
      </p:cxnSp>
      <p:cxnSp>
        <p:nvCxnSpPr>
          <p:cNvPr id="16" name="Straight Connector 15"/>
          <p:cNvCxnSpPr>
            <a:stCxn id="10" idx="7"/>
          </p:cNvCxnSpPr>
          <p:nvPr/>
        </p:nvCxnSpPr>
        <p:spPr bwMode="auto">
          <a:xfrm rot="5400000" flipH="1" flipV="1">
            <a:off x="3030304" y="5143500"/>
            <a:ext cx="131996" cy="3605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Connector 16"/>
          <p:cNvCxnSpPr>
            <a:stCxn id="10" idx="6"/>
          </p:cNvCxnSpPr>
          <p:nvPr/>
        </p:nvCxnSpPr>
        <p:spPr bwMode="auto">
          <a:xfrm>
            <a:off x="2971800" y="5524500"/>
            <a:ext cx="990600" cy="38100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Connector 17"/>
          <p:cNvCxnSpPr>
            <a:stCxn id="10" idx="5"/>
          </p:cNvCxnSpPr>
          <p:nvPr/>
        </p:nvCxnSpPr>
        <p:spPr bwMode="auto">
          <a:xfrm rot="16200000" flipH="1">
            <a:off x="3030304" y="5544904"/>
            <a:ext cx="436796" cy="665396"/>
          </a:xfrm>
          <a:prstGeom prst="line">
            <a:avLst/>
          </a:prstGeom>
          <a:ln w="15875">
            <a:headEnd type="none" w="med" len="med"/>
            <a:tailEnd type="triangle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TextBox 18"/>
          <p:cNvSpPr txBox="1"/>
          <p:nvPr/>
        </p:nvSpPr>
        <p:spPr>
          <a:xfrm>
            <a:off x="3505200" y="4876800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0" name="TextBox 19"/>
          <p:cNvSpPr txBox="1"/>
          <p:nvPr/>
        </p:nvSpPr>
        <p:spPr>
          <a:xfrm>
            <a:off x="4105950" y="53764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1" name="TextBox 20"/>
          <p:cNvSpPr txBox="1"/>
          <p:nvPr/>
        </p:nvSpPr>
        <p:spPr>
          <a:xfrm>
            <a:off x="3733800" y="5986046"/>
            <a:ext cx="38985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 smtClean="0">
                <a:solidFill>
                  <a:schemeClr val="bg1"/>
                </a:solidFill>
                <a:latin typeface="Gill Sans"/>
                <a:cs typeface="Gill Sans"/>
              </a:rPr>
              <a:t>…</a:t>
            </a:r>
            <a:endParaRPr lang="en-US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257800" y="47244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1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6" name="TextBox 25"/>
          <p:cNvSpPr txBox="1"/>
          <p:nvPr/>
        </p:nvSpPr>
        <p:spPr>
          <a:xfrm>
            <a:off x="4754022" y="5181600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2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  <p:sp>
        <p:nvSpPr>
          <p:cNvPr id="27" name="TextBox 26"/>
          <p:cNvSpPr txBox="1"/>
          <p:nvPr/>
        </p:nvSpPr>
        <p:spPr>
          <a:xfrm>
            <a:off x="5334000" y="6093023"/>
            <a:ext cx="35137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400" b="0" i="1" dirty="0" smtClean="0">
                <a:solidFill>
                  <a:schemeClr val="bg1"/>
                </a:solidFill>
                <a:latin typeface="Gill Sans"/>
                <a:cs typeface="Gill Sans"/>
              </a:rPr>
              <a:t>d</a:t>
            </a:r>
            <a:r>
              <a:rPr lang="en-US" sz="1400" b="0" i="1" baseline="-25000" dirty="0" smtClean="0">
                <a:solidFill>
                  <a:schemeClr val="bg1"/>
                </a:solidFill>
                <a:latin typeface="Gill Sans"/>
                <a:cs typeface="Gill Sans"/>
              </a:rPr>
              <a:t>3</a:t>
            </a:r>
            <a:endParaRPr lang="en-US" sz="1400" b="0" i="1" baseline="-25000" dirty="0">
              <a:solidFill>
                <a:schemeClr val="bg1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04383118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/>
      <p:bldP spid="25" grpId="0"/>
      <p:bldP spid="7" grpId="0" build="p"/>
      <p:bldP spid="8" grpId="0" animBg="1"/>
      <p:bldP spid="9" grpId="0" animBg="1"/>
      <p:bldP spid="10" grpId="0" animBg="1"/>
      <p:bldP spid="11" grpId="0" animBg="1"/>
      <p:bldP spid="12" grpId="0" animBg="1"/>
      <p:bldP spid="19" grpId="0"/>
      <p:bldP spid="20" grpId="0"/>
      <p:bldP spid="21" grpId="0"/>
      <p:bldP spid="24" grpId="0"/>
      <p:bldP spid="26" grpId="0"/>
      <p:bldP spid="27" grpId="0"/>
    </p:bld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2006-01-14_Surface_waves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415636" y="-1"/>
            <a:ext cx="10016836" cy="6886575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2"/>
                </a:solidFill>
              </a:rPr>
              <a:t>Source: </a:t>
            </a:r>
            <a:r>
              <a:rPr lang="en-US" sz="1000" b="0" dirty="0" smtClean="0">
                <a:solidFill>
                  <a:schemeClr val="bg2"/>
                </a:solidFill>
              </a:rPr>
              <a:t>Wikipedia (Wave)</a:t>
            </a:r>
            <a:endParaRPr lang="en-US" sz="1000" b="0" dirty="0">
              <a:solidFill>
                <a:schemeClr val="bg2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16943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val 4"/>
          <p:cNvSpPr>
            <a:spLocks noChangeArrowheads="1"/>
          </p:cNvSpPr>
          <p:nvPr/>
        </p:nvSpPr>
        <p:spPr bwMode="auto">
          <a:xfrm>
            <a:off x="2743200" y="1905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1"/>
          </a:lnRef>
          <a:fillRef idx="3">
            <a:schemeClr val="accent1"/>
          </a:fillRef>
          <a:effectRef idx="3">
            <a:schemeClr val="accent1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0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5" name="Oval 5"/>
          <p:cNvSpPr>
            <a:spLocks noChangeArrowheads="1"/>
          </p:cNvSpPr>
          <p:nvPr/>
        </p:nvSpPr>
        <p:spPr bwMode="auto">
          <a:xfrm>
            <a:off x="2133600" y="3124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3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6" name="Oval 6"/>
          <p:cNvSpPr>
            <a:spLocks noChangeArrowheads="1"/>
          </p:cNvSpPr>
          <p:nvPr/>
        </p:nvSpPr>
        <p:spPr bwMode="auto">
          <a:xfrm>
            <a:off x="3657600" y="3048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2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7" name="Oval 7"/>
          <p:cNvSpPr>
            <a:spLocks noChangeArrowheads="1"/>
          </p:cNvSpPr>
          <p:nvPr/>
        </p:nvSpPr>
        <p:spPr bwMode="auto">
          <a:xfrm>
            <a:off x="4572000" y="198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3"/>
          </a:lnRef>
          <a:fillRef idx="3">
            <a:schemeClr val="accent3"/>
          </a:fillRef>
          <a:effectRef idx="3">
            <a:schemeClr val="accent3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1</a:t>
            </a:r>
          </a:p>
        </p:txBody>
      </p:sp>
      <p:sp>
        <p:nvSpPr>
          <p:cNvPr id="8" name="Oval 8"/>
          <p:cNvSpPr>
            <a:spLocks noChangeArrowheads="1"/>
          </p:cNvSpPr>
          <p:nvPr/>
        </p:nvSpPr>
        <p:spPr bwMode="auto">
          <a:xfrm>
            <a:off x="6324600" y="1676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7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9" name="Oval 9"/>
          <p:cNvSpPr>
            <a:spLocks noChangeArrowheads="1"/>
          </p:cNvSpPr>
          <p:nvPr/>
        </p:nvSpPr>
        <p:spPr bwMode="auto">
          <a:xfrm>
            <a:off x="5334000" y="32766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6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0" name="Oval 10"/>
          <p:cNvSpPr>
            <a:spLocks noChangeArrowheads="1"/>
          </p:cNvSpPr>
          <p:nvPr/>
        </p:nvSpPr>
        <p:spPr bwMode="auto">
          <a:xfrm>
            <a:off x="3810000" y="4267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5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1" name="Oval 11"/>
          <p:cNvSpPr>
            <a:spLocks noChangeArrowheads="1"/>
          </p:cNvSpPr>
          <p:nvPr/>
        </p:nvSpPr>
        <p:spPr bwMode="auto">
          <a:xfrm>
            <a:off x="2514600" y="45720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2"/>
          </a:lnRef>
          <a:fillRef idx="3">
            <a:schemeClr val="accent2"/>
          </a:fillRef>
          <a:effectRef idx="3">
            <a:schemeClr val="accent2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4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2" name="Oval 12"/>
          <p:cNvSpPr>
            <a:spLocks noChangeArrowheads="1"/>
          </p:cNvSpPr>
          <p:nvPr/>
        </p:nvSpPr>
        <p:spPr bwMode="auto">
          <a:xfrm>
            <a:off x="3429000" y="57912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9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sp>
        <p:nvSpPr>
          <p:cNvPr id="13" name="Oval 13"/>
          <p:cNvSpPr>
            <a:spLocks noChangeArrowheads="1"/>
          </p:cNvSpPr>
          <p:nvPr/>
        </p:nvSpPr>
        <p:spPr bwMode="auto">
          <a:xfrm>
            <a:off x="5791200" y="4724400"/>
            <a:ext cx="685800" cy="685800"/>
          </a:xfrm>
          <a:prstGeom prst="ellipse">
            <a:avLst/>
          </a:prstGeom>
          <a:ln>
            <a:headEnd/>
            <a:tailEnd/>
          </a:ln>
        </p:spPr>
        <p:style>
          <a:lnRef idx="0">
            <a:schemeClr val="accent4"/>
          </a:lnRef>
          <a:fillRef idx="3">
            <a:schemeClr val="accent4"/>
          </a:fillRef>
          <a:effectRef idx="3">
            <a:schemeClr val="accent4"/>
          </a:effectRef>
          <a:fontRef idx="minor">
            <a:schemeClr val="lt1"/>
          </a:fontRef>
        </p:style>
        <p:txBody>
          <a:bodyPr anchor="ctr" anchorCtr="1"/>
          <a:lstStyle/>
          <a:p>
            <a:r>
              <a:rPr lang="en-US" i="1" dirty="0" smtClean="0">
                <a:solidFill>
                  <a:schemeClr val="bg2"/>
                </a:solidFill>
              </a:rPr>
              <a:t>n</a:t>
            </a:r>
            <a:r>
              <a:rPr lang="en-US" i="1" baseline="-25000" dirty="0" smtClean="0">
                <a:solidFill>
                  <a:schemeClr val="bg2"/>
                </a:solidFill>
              </a:rPr>
              <a:t>8</a:t>
            </a:r>
            <a:endParaRPr lang="en-US" i="1" baseline="-25000" dirty="0">
              <a:solidFill>
                <a:schemeClr val="bg2"/>
              </a:solidFill>
            </a:endParaRPr>
          </a:p>
        </p:txBody>
      </p:sp>
      <p:cxnSp>
        <p:nvCxnSpPr>
          <p:cNvPr id="14" name="Straight Arrow Connector 15"/>
          <p:cNvCxnSpPr>
            <a:cxnSpLocks noChangeShapeType="1"/>
            <a:stCxn id="4" idx="3"/>
            <a:endCxn id="5" idx="0"/>
          </p:cNvCxnSpPr>
          <p:nvPr/>
        </p:nvCxnSpPr>
        <p:spPr bwMode="auto">
          <a:xfrm rot="5400000">
            <a:off x="2343151" y="2624137"/>
            <a:ext cx="633412" cy="36671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5" name="Straight Arrow Connector 16"/>
          <p:cNvCxnSpPr>
            <a:cxnSpLocks noChangeShapeType="1"/>
            <a:stCxn id="4" idx="5"/>
            <a:endCxn id="6" idx="1"/>
          </p:cNvCxnSpPr>
          <p:nvPr/>
        </p:nvCxnSpPr>
        <p:spPr bwMode="auto">
          <a:xfrm rot="16200000" flipH="1">
            <a:off x="3214688" y="2605088"/>
            <a:ext cx="6572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6" name="Straight Arrow Connector 19"/>
          <p:cNvCxnSpPr>
            <a:cxnSpLocks noChangeShapeType="1"/>
            <a:stCxn id="4" idx="6"/>
            <a:endCxn id="7" idx="2"/>
          </p:cNvCxnSpPr>
          <p:nvPr/>
        </p:nvCxnSpPr>
        <p:spPr bwMode="auto">
          <a:xfrm>
            <a:off x="3429000" y="2247900"/>
            <a:ext cx="1143000" cy="76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7" name="Straight Arrow Connector 23"/>
          <p:cNvCxnSpPr>
            <a:cxnSpLocks noChangeShapeType="1"/>
            <a:stCxn id="7" idx="6"/>
            <a:endCxn id="8" idx="2"/>
          </p:cNvCxnSpPr>
          <p:nvPr/>
        </p:nvCxnSpPr>
        <p:spPr bwMode="auto">
          <a:xfrm flipV="1">
            <a:off x="5257800" y="2019300"/>
            <a:ext cx="1066800" cy="3048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8" name="Straight Arrow Connector 26"/>
          <p:cNvCxnSpPr>
            <a:cxnSpLocks noChangeShapeType="1"/>
            <a:stCxn id="13" idx="0"/>
            <a:endCxn id="8" idx="4"/>
          </p:cNvCxnSpPr>
          <p:nvPr/>
        </p:nvCxnSpPr>
        <p:spPr bwMode="auto">
          <a:xfrm rot="5400000" flipH="1" flipV="1">
            <a:off x="5219700" y="3276600"/>
            <a:ext cx="2362200" cy="533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9" name="Straight Arrow Connector 31"/>
          <p:cNvCxnSpPr>
            <a:cxnSpLocks noChangeShapeType="1"/>
            <a:stCxn id="9" idx="1"/>
            <a:endCxn id="7" idx="5"/>
          </p:cNvCxnSpPr>
          <p:nvPr/>
        </p:nvCxnSpPr>
        <p:spPr bwMode="auto">
          <a:xfrm rot="16200000" flipV="1">
            <a:off x="4891088" y="2833688"/>
            <a:ext cx="809625" cy="276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0" name="Straight Arrow Connector 34"/>
          <p:cNvCxnSpPr>
            <a:cxnSpLocks noChangeShapeType="1"/>
            <a:stCxn id="7" idx="3"/>
            <a:endCxn id="6" idx="7"/>
          </p:cNvCxnSpPr>
          <p:nvPr/>
        </p:nvCxnSpPr>
        <p:spPr bwMode="auto">
          <a:xfrm rot="5400000">
            <a:off x="4167188" y="2643188"/>
            <a:ext cx="5810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1" name="Straight Arrow Connector 37"/>
          <p:cNvCxnSpPr>
            <a:cxnSpLocks noChangeShapeType="1"/>
            <a:stCxn id="6" idx="6"/>
            <a:endCxn id="9" idx="2"/>
          </p:cNvCxnSpPr>
          <p:nvPr/>
        </p:nvCxnSpPr>
        <p:spPr bwMode="auto">
          <a:xfrm>
            <a:off x="4343400" y="3390900"/>
            <a:ext cx="990600" cy="2286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2" name="Straight Arrow Connector 40"/>
          <p:cNvCxnSpPr>
            <a:cxnSpLocks noChangeShapeType="1"/>
            <a:stCxn id="5" idx="4"/>
            <a:endCxn id="11" idx="0"/>
          </p:cNvCxnSpPr>
          <p:nvPr/>
        </p:nvCxnSpPr>
        <p:spPr bwMode="auto">
          <a:xfrm rot="16200000" flipH="1">
            <a:off x="2286000" y="4000500"/>
            <a:ext cx="762000" cy="3810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3" name="Straight Arrow Connector 43"/>
          <p:cNvCxnSpPr>
            <a:cxnSpLocks noChangeShapeType="1"/>
            <a:stCxn id="6" idx="3"/>
            <a:endCxn id="11" idx="7"/>
          </p:cNvCxnSpPr>
          <p:nvPr/>
        </p:nvCxnSpPr>
        <p:spPr bwMode="auto">
          <a:xfrm rot="5400000">
            <a:off x="2909888" y="3824288"/>
            <a:ext cx="1038225" cy="657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4" name="Straight Arrow Connector 46"/>
          <p:cNvCxnSpPr>
            <a:cxnSpLocks noChangeShapeType="1"/>
            <a:stCxn id="6" idx="4"/>
            <a:endCxn id="10" idx="0"/>
          </p:cNvCxnSpPr>
          <p:nvPr/>
        </p:nvCxnSpPr>
        <p:spPr bwMode="auto">
          <a:xfrm rot="16200000" flipH="1">
            <a:off x="3810000" y="3924300"/>
            <a:ext cx="533400" cy="1524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5" name="Straight Arrow Connector 50"/>
          <p:cNvCxnSpPr>
            <a:cxnSpLocks noChangeShapeType="1"/>
            <a:stCxn id="10" idx="7"/>
            <a:endCxn id="9" idx="3"/>
          </p:cNvCxnSpPr>
          <p:nvPr/>
        </p:nvCxnSpPr>
        <p:spPr bwMode="auto">
          <a:xfrm rot="5400000" flipH="1" flipV="1">
            <a:off x="4662488" y="3595688"/>
            <a:ext cx="504825" cy="10382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6" name="Straight Arrow Connector 53"/>
          <p:cNvCxnSpPr>
            <a:cxnSpLocks noChangeShapeType="1"/>
            <a:stCxn id="11" idx="5"/>
            <a:endCxn id="12" idx="1"/>
          </p:cNvCxnSpPr>
          <p:nvPr/>
        </p:nvCxnSpPr>
        <p:spPr bwMode="auto">
          <a:xfrm rot="16200000" flipH="1">
            <a:off x="2947988" y="5310188"/>
            <a:ext cx="733425" cy="428625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7" name="Straight Arrow Connector 56"/>
          <p:cNvCxnSpPr>
            <a:cxnSpLocks noChangeShapeType="1"/>
            <a:stCxn id="10" idx="3"/>
            <a:endCxn id="12" idx="0"/>
          </p:cNvCxnSpPr>
          <p:nvPr/>
        </p:nvCxnSpPr>
        <p:spPr bwMode="auto">
          <a:xfrm rot="5400000">
            <a:off x="3371851" y="5252617"/>
            <a:ext cx="938633" cy="138533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8" name="Straight Arrow Connector 59"/>
          <p:cNvCxnSpPr>
            <a:cxnSpLocks noChangeShapeType="1"/>
            <a:stCxn id="12" idx="7"/>
            <a:endCxn id="10" idx="4"/>
          </p:cNvCxnSpPr>
          <p:nvPr/>
        </p:nvCxnSpPr>
        <p:spPr bwMode="auto">
          <a:xfrm rot="5400000" flipH="1" flipV="1">
            <a:off x="3614737" y="5353051"/>
            <a:ext cx="938213" cy="138112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29" name="Straight Arrow Connector 62"/>
          <p:cNvCxnSpPr>
            <a:cxnSpLocks noChangeShapeType="1"/>
            <a:stCxn id="10" idx="6"/>
            <a:endCxn id="13" idx="2"/>
          </p:cNvCxnSpPr>
          <p:nvPr/>
        </p:nvCxnSpPr>
        <p:spPr bwMode="auto">
          <a:xfrm>
            <a:off x="4495800" y="4610100"/>
            <a:ext cx="1295400" cy="457200"/>
          </a:xfrm>
          <a:prstGeom prst="straightConnector1">
            <a:avLst/>
          </a:prstGeom>
          <a:ln w="15875">
            <a:headEnd/>
            <a:tailEnd type="arrow" w="med" len="med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30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Visualizing Parallel BFS</a:t>
            </a:r>
          </a:p>
        </p:txBody>
      </p:sp>
    </p:spTree>
    <p:extLst>
      <p:ext uri="{BB962C8B-B14F-4D97-AF65-F5344CB8AC3E}">
        <p14:creationId xmlns:p14="http://schemas.microsoft.com/office/powerpoint/2010/main" val="1327717055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From Intuition to Algorithm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Data representation: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Key: node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Value: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(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distance from start),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adjacency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list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  <a:p>
            <a:pPr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Initialization: for all nodes except for start node, 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d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 = </a:t>
            </a:r>
            <a:r>
              <a:rPr lang="en-GB" sz="2000" dirty="0">
                <a:solidFill>
                  <a:srgbClr val="0070C0"/>
                </a:solidFill>
                <a:sym typeface="Symbol"/>
              </a:rPr>
              <a:t>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9497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Mapper: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3307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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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adjacency list: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Remember to also emit distance to yourself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41689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Sort/Shuffle: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45499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Groups distances by reachable nodes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50862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Reducer: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2" name="TextBox 11"/>
          <p:cNvSpPr txBox="1"/>
          <p:nvPr/>
        </p:nvSpPr>
        <p:spPr>
          <a:xfrm>
            <a:off x="0" y="54672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Selects minimum distance path for each reachable node</a:t>
            </a:r>
          </a:p>
          <a:p>
            <a:pPr marL="12700"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Additional bookkeeping needed to keep track of actual path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842171698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</p:bld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11"/>
          <p:cNvSpPr txBox="1"/>
          <p:nvPr/>
        </p:nvSpPr>
        <p:spPr>
          <a:xfrm>
            <a:off x="0" y="3559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Preserving graph structure: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3940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Problem: Where did the adjacency list go?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Solution: mapper emits (</a:t>
            </a:r>
            <a:r>
              <a:rPr lang="en-US" sz="2000" b="0" i="1" kern="0" dirty="0">
                <a:solidFill>
                  <a:srgbClr val="0070C0"/>
                </a:solidFill>
                <a:latin typeface="Gill Sans"/>
                <a:cs typeface="Gill Sans"/>
              </a:rPr>
              <a:t>n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, adjacency list) as well</a:t>
            </a:r>
          </a:p>
        </p:txBody>
      </p:sp>
      <p:sp>
        <p:nvSpPr>
          <p:cNvPr id="4" name="TextBox 3"/>
          <p:cNvSpPr txBox="1"/>
          <p:nvPr/>
        </p:nvSpPr>
        <p:spPr>
          <a:xfrm rot="20517061">
            <a:off x="5655488" y="4767590"/>
            <a:ext cx="2616121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800" b="0" dirty="0" smtClean="0">
                <a:solidFill>
                  <a:srgbClr val="FF0000"/>
                </a:solidFill>
                <a:latin typeface="Gill Sans"/>
                <a:cs typeface="Gill Sans"/>
              </a:rPr>
              <a:t>Ugh! This is ugly!</a:t>
            </a:r>
            <a:endParaRPr lang="en-US" sz="28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Multiple Iterations Needed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Each MapReduce iteration advances the “frontier” by one hop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2647890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Subsequent iterations include more </a:t>
            </a: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reachable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nodes as frontier expands</a:t>
            </a:r>
          </a:p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Multiple iterations are needed to explore entire graph</a:t>
            </a:r>
          </a:p>
        </p:txBody>
      </p:sp>
    </p:spTree>
    <p:extLst>
      <p:ext uri="{BB962C8B-B14F-4D97-AF65-F5344CB8AC3E}">
        <p14:creationId xmlns:p14="http://schemas.microsoft.com/office/powerpoint/2010/main" val="196098824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/>
      <p:bldP spid="13" grpId="0"/>
      <p:bldP spid="4" grpId="0"/>
      <p:bldP spid="10" grpId="0"/>
      <p:bldP spid="11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Image-Koenigsberg,_Map_by_Merian-Erben_1652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355715" y="0"/>
            <a:ext cx="9880715" cy="6875594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chemeClr val="bg1"/>
                </a:solidFill>
              </a:rPr>
              <a:t>Source: </a:t>
            </a:r>
            <a:r>
              <a:rPr lang="en-US" sz="1000" b="0" dirty="0" smtClean="0">
                <a:solidFill>
                  <a:schemeClr val="bg1"/>
                </a:solidFill>
              </a:rPr>
              <a:t>Wikipedia (</a:t>
            </a:r>
            <a:r>
              <a:rPr lang="en-US" sz="1000" b="0" dirty="0" err="1" smtClean="0">
                <a:solidFill>
                  <a:schemeClr val="bg1"/>
                </a:solidFill>
              </a:rPr>
              <a:t>Königsberg</a:t>
            </a:r>
            <a:r>
              <a:rPr lang="en-US" sz="1000" b="0" dirty="0" smtClean="0">
                <a:solidFill>
                  <a:schemeClr val="bg1"/>
                </a:solidFill>
              </a:rPr>
              <a:t>)</a:t>
            </a:r>
            <a:endParaRPr lang="en-US" sz="1000" b="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5081517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BFS Pseudo-Code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 Box 4"/>
          <p:cNvSpPr txBox="1">
            <a:spLocks noChangeArrowheads="1"/>
          </p:cNvSpPr>
          <p:nvPr/>
        </p:nvSpPr>
        <p:spPr bwMode="auto">
          <a:xfrm>
            <a:off x="685800" y="1272600"/>
            <a:ext cx="7924800" cy="526297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class Mapper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map(id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: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Long,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n: Node)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val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d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n.distance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emit(id, n)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m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n.adjacenyList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())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emit(m, d+1)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class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Reducer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</a:t>
            </a:r>
            <a:r>
              <a:rPr lang="en-US" b="0" dirty="0" err="1">
                <a:solidFill>
                  <a:srgbClr val="000000"/>
                </a:solidFill>
                <a:latin typeface="Andale Mono"/>
                <a:cs typeface="Andale Mono"/>
              </a:rPr>
              <a:t>def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reduce(id: Long, objects: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Iterable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[Object])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=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min = infinity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n = null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for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(d </a:t>
            </a:r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&lt;-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objects) {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if (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isNode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(d))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n = d</a:t>
            </a: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 else if d &lt; min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min = d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}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>
                <a:solidFill>
                  <a:srgbClr val="000000"/>
                </a:solidFill>
                <a:latin typeface="Andale Mono"/>
                <a:cs typeface="Andale Mono"/>
              </a:rPr>
              <a:t>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</a:t>
            </a:r>
            <a:r>
              <a:rPr lang="en-US" b="0" dirty="0" err="1" smtClean="0">
                <a:solidFill>
                  <a:srgbClr val="000000"/>
                </a:solidFill>
                <a:latin typeface="Andale Mono"/>
                <a:cs typeface="Andale Mono"/>
              </a:rPr>
              <a:t>n.distance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= min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  </a:t>
            </a:r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emit(id, n)</a:t>
            </a:r>
            <a:endParaRPr lang="en-US" b="0" dirty="0" smtClean="0">
              <a:solidFill>
                <a:srgbClr val="000000"/>
              </a:solidFill>
              <a:latin typeface="Andale Mono"/>
              <a:cs typeface="Andale Mono"/>
            </a:endParaRP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  }</a:t>
            </a:r>
          </a:p>
          <a:p>
            <a:r>
              <a:rPr lang="en-US" b="0" dirty="0" smtClean="0">
                <a:solidFill>
                  <a:srgbClr val="000000"/>
                </a:solidFill>
                <a:latin typeface="Andale Mono"/>
                <a:cs typeface="Andale Mono"/>
              </a:rPr>
              <a:t>}</a:t>
            </a:r>
            <a:endParaRPr lang="en-US" b="0" dirty="0">
              <a:solidFill>
                <a:srgbClr val="000000"/>
              </a:solidFill>
              <a:latin typeface="Andale Mono"/>
              <a:cs typeface="Andale Mono"/>
            </a:endParaRPr>
          </a:p>
        </p:txBody>
      </p:sp>
    </p:spTree>
    <p:extLst>
      <p:ext uri="{BB962C8B-B14F-4D97-AF65-F5344CB8AC3E}">
        <p14:creationId xmlns:p14="http://schemas.microsoft.com/office/powerpoint/2010/main" val="2079308336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needed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in parallel 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29981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we’ve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found the shortest path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4064913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What does it have to do with</a:t>
            </a:r>
            <a:b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</a:b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six degrees of separation?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(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equal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321978059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</p:bldLst>
  </p:timing>
</p:sld>
</file>

<file path=ppt/slides/slide5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4267200" y="37274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3">
              <a:shade val="50000"/>
            </a:schemeClr>
          </a:lnRef>
          <a:fillRef idx="1">
            <a:schemeClr val="accent3"/>
          </a:fillRef>
          <a:effectRef idx="0">
            <a:schemeClr val="accent3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reduce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6" name="Rectangle 5"/>
          <p:cNvSpPr>
            <a:spLocks noChangeArrowheads="1"/>
          </p:cNvSpPr>
          <p:nvPr/>
        </p:nvSpPr>
        <p:spPr bwMode="auto">
          <a:xfrm>
            <a:off x="4267200" y="3041650"/>
            <a:ext cx="1143000" cy="6096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>
                <a:solidFill>
                  <a:schemeClr val="bg2"/>
                </a:solidFill>
                <a:latin typeface="Gill Sans"/>
                <a:cs typeface="Gill Sans"/>
              </a:rPr>
              <a:t>map</a:t>
            </a:r>
          </a:p>
        </p:txBody>
      </p:sp>
      <p:sp>
        <p:nvSpPr>
          <p:cNvPr id="7" name="Can 6"/>
          <p:cNvSpPr/>
          <p:nvPr/>
        </p:nvSpPr>
        <p:spPr bwMode="auto">
          <a:xfrm>
            <a:off x="4267200" y="1593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sp>
        <p:nvSpPr>
          <p:cNvPr id="8" name="Can 7"/>
          <p:cNvSpPr/>
          <p:nvPr/>
        </p:nvSpPr>
        <p:spPr bwMode="auto">
          <a:xfrm>
            <a:off x="4267200" y="5022850"/>
            <a:ext cx="1143000" cy="762000"/>
          </a:xfrm>
          <a:prstGeom prst="can">
            <a:avLst/>
          </a:prstGeom>
          <a:ln>
            <a:headEnd type="none" w="med" len="med"/>
            <a:tailEnd type="none" w="med" len="med"/>
          </a:ln>
        </p:spPr>
        <p:style>
          <a:lnRef idx="2">
            <a:schemeClr val="accent5">
              <a:shade val="50000"/>
            </a:schemeClr>
          </a:lnRef>
          <a:fillRef idx="1">
            <a:schemeClr val="accent5"/>
          </a:fillRef>
          <a:effectRef idx="0">
            <a:schemeClr val="accent5"/>
          </a:effectRef>
          <a:fontRef idx="minor">
            <a:schemeClr val="lt1"/>
          </a:fontRef>
        </p:style>
        <p:txBody>
          <a:bodyPr vert="horz" wrap="square" lIns="91440" tIns="45720" rIns="91440" bIns="45720" numCol="1" rtlCol="0" anchor="ctr" anchorCtr="0" compatLnSpc="1">
            <a:prstTxWarp prst="textNoShape">
              <a:avLst/>
            </a:prstTxWarp>
          </a:bodyPr>
          <a:lstStyle/>
          <a:p>
            <a:pPr marL="0" marR="0" indent="0" algn="ctr" defTabSz="914400" rtl="0" eaLnBrk="0" fontAlgn="base" latinLnBrk="0" hangingPunct="0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Tx/>
              <a:buNone/>
              <a:tabLst/>
            </a:pPr>
            <a:r>
              <a:rPr kumimoji="0" lang="en-US" sz="1600" b="0" i="0" u="none" strike="noStrike" cap="none" normalizeH="0" baseline="0" dirty="0" smtClean="0">
                <a:ln>
                  <a:noFill/>
                </a:ln>
                <a:solidFill>
                  <a:schemeClr val="bg1"/>
                </a:solidFill>
                <a:effectLst/>
                <a:latin typeface="Gill Sans"/>
                <a:cs typeface="Gill Sans"/>
              </a:rPr>
              <a:t>HDFS</a:t>
            </a:r>
          </a:p>
        </p:txBody>
      </p:sp>
      <p:cxnSp>
        <p:nvCxnSpPr>
          <p:cNvPr id="9" name="Straight Arrow Connector 8"/>
          <p:cNvCxnSpPr>
            <a:stCxn id="7" idx="3"/>
            <a:endCxn id="6" idx="0"/>
          </p:cNvCxnSpPr>
          <p:nvPr/>
        </p:nvCxnSpPr>
        <p:spPr bwMode="auto">
          <a:xfrm>
            <a:off x="4838700" y="23558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0" name="Straight Arrow Connector 9"/>
          <p:cNvCxnSpPr>
            <a:stCxn id="5" idx="2"/>
            <a:endCxn id="8" idx="1"/>
          </p:cNvCxnSpPr>
          <p:nvPr/>
        </p:nvCxnSpPr>
        <p:spPr bwMode="auto">
          <a:xfrm>
            <a:off x="4838700" y="4337050"/>
            <a:ext cx="0" cy="685800"/>
          </a:xfrm>
          <a:prstGeom prst="straightConnector1">
            <a:avLst/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cxnSp>
        <p:nvCxnSpPr>
          <p:cNvPr id="11" name="Elbow Connector 10"/>
          <p:cNvCxnSpPr>
            <a:stCxn id="8" idx="3"/>
            <a:endCxn id="6" idx="0"/>
          </p:cNvCxnSpPr>
          <p:nvPr/>
        </p:nvCxnSpPr>
        <p:spPr bwMode="auto">
          <a:xfrm rot="5400000" flipH="1">
            <a:off x="3467100" y="4413250"/>
            <a:ext cx="2743200" cy="12700"/>
          </a:xfrm>
          <a:prstGeom prst="bentConnector5">
            <a:avLst>
              <a:gd name="adj1" fmla="val -17696"/>
              <a:gd name="adj2" fmla="val 14390520"/>
              <a:gd name="adj3" fmla="val 115095"/>
            </a:avLst>
          </a:prstGeom>
          <a:ln>
            <a:headEnd type="none" w="med" len="med"/>
            <a:tailEnd type="arrow"/>
          </a:ln>
        </p:spPr>
        <p:style>
          <a:lnRef idx="2">
            <a:schemeClr val="dk1"/>
          </a:lnRef>
          <a:fillRef idx="0">
            <a:schemeClr val="dk1"/>
          </a:fillRef>
          <a:effectRef idx="1">
            <a:schemeClr val="dk1"/>
          </a:effectRef>
          <a:fontRef idx="minor">
            <a:schemeClr val="tx1"/>
          </a:fontRef>
        </p:style>
      </p:cxnSp>
      <p:sp>
        <p:nvSpPr>
          <p:cNvPr id="19" name="Rectangle 18"/>
          <p:cNvSpPr>
            <a:spLocks noChangeArrowheads="1"/>
          </p:cNvSpPr>
          <p:nvPr/>
        </p:nvSpPr>
        <p:spPr bwMode="auto">
          <a:xfrm>
            <a:off x="2133600" y="3962400"/>
            <a:ext cx="1752600" cy="838200"/>
          </a:xfrm>
          <a:prstGeom prst="rect">
            <a:avLst/>
          </a:prstGeom>
          <a:ln>
            <a:headEnd/>
            <a:tailEnd/>
          </a:ln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anchor="ctr"/>
          <a:lstStyle/>
          <a:p>
            <a:pPr algn="ctr"/>
            <a:r>
              <a:rPr lang="en-US" b="0" dirty="0" smtClean="0">
                <a:solidFill>
                  <a:schemeClr val="bg2"/>
                </a:solidFill>
                <a:latin typeface="Gill Sans"/>
                <a:cs typeface="Gill Sans"/>
              </a:rPr>
              <a:t>Convergence?</a:t>
            </a:r>
            <a:endParaRPr lang="en-US" b="0" dirty="0">
              <a:solidFill>
                <a:schemeClr val="bg2"/>
              </a:solidFill>
              <a:latin typeface="Gill Sans"/>
              <a:cs typeface="Gill Sans"/>
            </a:endParaRPr>
          </a:p>
        </p:txBody>
      </p:sp>
      <p:sp>
        <p:nvSpPr>
          <p:cNvPr id="12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smtClean="0">
                <a:solidFill>
                  <a:srgbClr val="000000"/>
                </a:solidFill>
                <a:latin typeface="Gill Sans"/>
                <a:cs typeface="Gill Sans"/>
              </a:rPr>
              <a:t>Implementation Practicalities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56414836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6" grpId="0" animBg="1"/>
      <p:bldP spid="7" grpId="0" animBg="1"/>
      <p:bldP spid="8" grpId="0" animBg="1"/>
      <p:bldP spid="19" grpId="0" animBg="1"/>
    </p:bldLst>
  </p:timing>
</p:sld>
</file>

<file path=ppt/slides/slide5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Comparison to Dijkstra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Dijkstra’s algorithm is more efficient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At each step, only pursues edges from minimum-cost path inside frontier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MapReduce explores all paths in parallel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Lots of “waste”</a:t>
            </a:r>
          </a:p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  <a:sym typeface="Symbol" pitchFamily="18" charset="2"/>
              </a:rPr>
              <a:t>Useful work is only done at the “frontier”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Why can’t we do better using MapReduce?</a:t>
            </a:r>
          </a:p>
        </p:txBody>
      </p:sp>
    </p:spTree>
    <p:extLst>
      <p:ext uri="{BB962C8B-B14F-4D97-AF65-F5344CB8AC3E}">
        <p14:creationId xmlns:p14="http://schemas.microsoft.com/office/powerpoint/2010/main" val="1627006185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Single Source: Weighted Edges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226689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Now add positive weights to the edges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64789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Simple change: add weight w for each edge in adjacency list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3178314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Simple change: add weight </a:t>
            </a:r>
            <a:r>
              <a:rPr lang="en-US" sz="2400" b="0" i="1" kern="0" dirty="0">
                <a:solidFill>
                  <a:srgbClr val="000000"/>
                </a:solidFill>
                <a:latin typeface="Gill Sans"/>
                <a:cs typeface="Gill Sans"/>
              </a:rPr>
              <a:t>w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 for each edge in adjacency list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559314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1" algn="ctr"/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In mapper, emit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 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+ </a:t>
            </a:r>
            <a:r>
              <a:rPr lang="en-GB" sz="2000" b="0" i="1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w</a:t>
            </a:r>
            <a:r>
              <a:rPr lang="en-GB" sz="2000" b="0" i="1" baseline="-25000" dirty="0" err="1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p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) instead of (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,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d</a:t>
            </a:r>
            <a:r>
              <a:rPr lang="en-GB" sz="2000" b="0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 + 1) for each node </a:t>
            </a:r>
            <a:r>
              <a:rPr lang="en-GB" sz="2000" b="0" i="1" dirty="0">
                <a:solidFill>
                  <a:srgbClr val="0070C0"/>
                </a:solidFill>
                <a:latin typeface="Gill Sans" charset="0"/>
                <a:ea typeface="Gill Sans" charset="0"/>
                <a:cs typeface="Gill Sans" charset="0"/>
              </a:rPr>
              <a:t>m</a:t>
            </a:r>
            <a:endParaRPr lang="en-GB" sz="2000" b="0" dirty="0">
              <a:solidFill>
                <a:srgbClr val="0070C0"/>
              </a:solidFill>
              <a:latin typeface="Gill Sans" charset="0"/>
              <a:ea typeface="Gill Sans" charset="0"/>
              <a:cs typeface="Gill Sans" charset="0"/>
            </a:endParaRPr>
          </a:p>
        </p:txBody>
      </p:sp>
      <p:sp>
        <p:nvSpPr>
          <p:cNvPr id="9" name="TextBox 8"/>
          <p:cNvSpPr txBox="1"/>
          <p:nvPr/>
        </p:nvSpPr>
        <p:spPr>
          <a:xfrm>
            <a:off x="0" y="57867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FF0000"/>
                </a:solidFill>
                <a:latin typeface="Gill Sans"/>
                <a:cs typeface="Gill Sans"/>
              </a:rPr>
              <a:t>That’s it?</a:t>
            </a:r>
          </a:p>
        </p:txBody>
      </p:sp>
    </p:spTree>
    <p:extLst>
      <p:ext uri="{BB962C8B-B14F-4D97-AF65-F5344CB8AC3E}">
        <p14:creationId xmlns:p14="http://schemas.microsoft.com/office/powerpoint/2010/main" val="1743170382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</p:bldLst>
  </p:timing>
</p:sld>
</file>

<file path=ppt/slides/slide5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 rot="20517061">
            <a:off x="5752277" y="4287094"/>
            <a:ext cx="1391728" cy="46166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2400" b="0" dirty="0" smtClean="0">
                <a:solidFill>
                  <a:srgbClr val="FF0000"/>
                </a:solidFill>
                <a:latin typeface="Gill Sans"/>
                <a:cs typeface="Gill Sans"/>
              </a:rPr>
              <a:t>Not true!</a:t>
            </a:r>
            <a:endParaRPr lang="en-US" sz="2400" b="0" dirty="0">
              <a:solidFill>
                <a:srgbClr val="FF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22053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</a:t>
            </a:r>
            <a:r>
              <a:rPr lang="en-US" sz="2400" b="0" kern="0">
                <a:solidFill>
                  <a:srgbClr val="000000"/>
                </a:solidFill>
                <a:latin typeface="Gill Sans"/>
                <a:cs typeface="Gill Sans"/>
              </a:rPr>
              <a:t>parallel </a:t>
            </a: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3634278"/>
            <a:ext cx="91440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Convince yourself: when a node is first “discovered”, </a:t>
            </a:r>
            <a:endParaRPr lang="en-US" sz="2400" b="0" kern="0" dirty="0" smtClean="0">
              <a:solidFill>
                <a:srgbClr val="000000"/>
              </a:solidFill>
              <a:latin typeface="Gill Sans"/>
              <a:cs typeface="Gill Sans"/>
            </a:endParaRPr>
          </a:p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we’ve </a:t>
            </a: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found the shortest path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179856987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5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 fmla="#ppt_x+(cos(-2*pi*(1-$))*-#ppt_x-sin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 fmla="#ppt_y+(sin(-2*pi*(1-$))*-#ppt_x+cos(-2*pi*(1-$))*(1-#ppt_y))*(1-$)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fltVal val="1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/>
      <p:bldP spid="5" grpId="0"/>
      <p:bldP spid="8" grpId="0"/>
    </p:bldLst>
  </p:timing>
</p:sld>
</file>

<file path=ppt/slides/slide5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Arc 44"/>
          <p:cNvSpPr/>
          <p:nvPr/>
        </p:nvSpPr>
        <p:spPr>
          <a:xfrm rot="1144159">
            <a:off x="-281879" y="2689921"/>
            <a:ext cx="2971800" cy="2971800"/>
          </a:xfrm>
          <a:prstGeom prst="arc">
            <a:avLst/>
          </a:prstGeom>
          <a:noFill/>
          <a:ln w="25400" cap="flat" cmpd="sng" algn="ctr">
            <a:solidFill>
              <a:sysClr val="windowText" lastClr="000000"/>
            </a:solidFill>
            <a:prstDash val="lgDash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Calibri"/>
              <a:ea typeface="+mn-ea"/>
              <a:cs typeface="+mn-cs"/>
            </a:endParaRPr>
          </a:p>
        </p:txBody>
      </p:sp>
      <p:cxnSp>
        <p:nvCxnSpPr>
          <p:cNvPr id="46" name="Straight Arrow Connector 77"/>
          <p:cNvCxnSpPr>
            <a:cxnSpLocks noChangeShapeType="1"/>
            <a:endCxn id="53" idx="2"/>
          </p:cNvCxnSpPr>
          <p:nvPr/>
        </p:nvCxnSpPr>
        <p:spPr bwMode="auto">
          <a:xfrm>
            <a:off x="1066800" y="3886200"/>
            <a:ext cx="990600" cy="120521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7" name="Straight Arrow Connector 77"/>
          <p:cNvCxnSpPr>
            <a:cxnSpLocks noChangeShapeType="1"/>
          </p:cNvCxnSpPr>
          <p:nvPr/>
        </p:nvCxnSpPr>
        <p:spPr bwMode="auto">
          <a:xfrm flipV="1">
            <a:off x="2362200" y="3962400"/>
            <a:ext cx="914400" cy="76200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8" name="Straight Arrow Connector 77"/>
          <p:cNvCxnSpPr>
            <a:cxnSpLocks noChangeShapeType="1"/>
            <a:endCxn id="52" idx="5"/>
          </p:cNvCxnSpPr>
          <p:nvPr/>
        </p:nvCxnSpPr>
        <p:spPr bwMode="auto">
          <a:xfrm rot="10800000">
            <a:off x="2609382" y="3447582"/>
            <a:ext cx="743418" cy="362418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prstDash val="dash"/>
            <a:round/>
            <a:headEnd/>
            <a:tailEnd type="arrow" w="med" len="med"/>
          </a:ln>
        </p:spPr>
      </p:cxnSp>
      <p:cxnSp>
        <p:nvCxnSpPr>
          <p:cNvPr id="49" name="Straight Arrow Connector 77"/>
          <p:cNvCxnSpPr>
            <a:cxnSpLocks noChangeShapeType="1"/>
          </p:cNvCxnSpPr>
          <p:nvPr/>
        </p:nvCxnSpPr>
        <p:spPr bwMode="auto">
          <a:xfrm rot="5400000" flipH="1" flipV="1">
            <a:off x="2171701" y="3619502"/>
            <a:ext cx="380998" cy="152399"/>
          </a:xfrm>
          <a:prstGeom prst="straightConnector1">
            <a:avLst/>
          </a:prstGeom>
          <a:noFill/>
          <a:ln w="9525" algn="ctr">
            <a:solidFill>
              <a:sysClr val="windowText" lastClr="000000"/>
            </a:solidFill>
            <a:round/>
            <a:headEnd/>
            <a:tailEnd type="arrow" w="med" len="med"/>
          </a:ln>
        </p:spPr>
      </p:cxnSp>
      <p:sp>
        <p:nvSpPr>
          <p:cNvPr id="50" name="Oval 49"/>
          <p:cNvSpPr/>
          <p:nvPr/>
        </p:nvSpPr>
        <p:spPr bwMode="auto">
          <a:xfrm>
            <a:off x="838200" y="36576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25400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1" name="TextBox 50"/>
          <p:cNvSpPr txBox="1"/>
          <p:nvPr/>
        </p:nvSpPr>
        <p:spPr>
          <a:xfrm>
            <a:off x="685800" y="3914001"/>
            <a:ext cx="269626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2" name="Oval 51"/>
          <p:cNvSpPr/>
          <p:nvPr/>
        </p:nvSpPr>
        <p:spPr bwMode="auto">
          <a:xfrm>
            <a:off x="2273559" y="31117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3" name="Oval 52"/>
          <p:cNvSpPr/>
          <p:nvPr/>
        </p:nvSpPr>
        <p:spPr bwMode="auto">
          <a:xfrm>
            <a:off x="2057400" y="3810000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4" name="Oval 53"/>
          <p:cNvSpPr/>
          <p:nvPr/>
        </p:nvSpPr>
        <p:spPr bwMode="auto">
          <a:xfrm>
            <a:off x="3276600" y="3721359"/>
            <a:ext cx="393441" cy="393441"/>
          </a:xfrm>
          <a:prstGeom prst="ellipse">
            <a:avLst/>
          </a:prstGeom>
          <a:gradFill rotWithShape="1">
            <a:gsLst>
              <a:gs pos="0">
                <a:sysClr val="windowText" lastClr="000000">
                  <a:tint val="50000"/>
                  <a:satMod val="300000"/>
                </a:sysClr>
              </a:gs>
              <a:gs pos="35000">
                <a:sysClr val="windowText" lastClr="000000">
                  <a:tint val="37000"/>
                  <a:satMod val="300000"/>
                </a:sysClr>
              </a:gs>
              <a:gs pos="100000">
                <a:sysClr val="windowText" lastClr="000000">
                  <a:tint val="15000"/>
                  <a:satMod val="350000"/>
                </a:sysClr>
              </a:gs>
            </a:gsLst>
            <a:lin ang="16200000" scaled="1"/>
          </a:gradFill>
          <a:ln w="9525" cap="flat" cmpd="sng" algn="ctr">
            <a:solidFill>
              <a:sysClr val="windowText" lastClr="000000">
                <a:shade val="95000"/>
                <a:satMod val="105000"/>
              </a:sysClr>
            </a:solidFill>
            <a:prstDash val="solid"/>
            <a:headEnd type="none" w="med" len="med"/>
            <a:tailEnd type="none" w="med" len="med"/>
          </a:ln>
          <a:effectLst>
            <a:outerShdw blurRad="40000" dist="20000" dir="5400000" rotWithShape="0">
              <a:srgbClr val="000000">
                <a:alpha val="38000"/>
              </a:srgbClr>
            </a:outerShdw>
          </a:effectLst>
        </p:spPr>
        <p:txBody>
          <a:bodyPr wrap="none" lIns="0" tIns="0" rIns="0" bIns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Arial" pitchFamily="34" charset="0"/>
              <a:ea typeface="+mn-ea"/>
              <a:cs typeface="Arial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2168774" y="4191000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p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3454556" y="4066401"/>
            <a:ext cx="279244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q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2042022" y="3228201"/>
            <a:ext cx="243978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b="1" i="1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r</a:t>
            </a:r>
            <a:endParaRPr lang="en-US" sz="1200" b="1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sp>
        <p:nvSpPr>
          <p:cNvPr id="58" name="TextBox 57"/>
          <p:cNvSpPr txBox="1"/>
          <p:nvPr/>
        </p:nvSpPr>
        <p:spPr>
          <a:xfrm>
            <a:off x="1981200" y="2694801"/>
            <a:ext cx="1260281" cy="276999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1200" dirty="0" smtClean="0">
                <a:solidFill>
                  <a:schemeClr val="bg1"/>
                </a:solidFill>
                <a:latin typeface="Arial" pitchFamily="34" charset="0"/>
                <a:cs typeface="Arial" pitchFamily="34" charset="0"/>
              </a:rPr>
              <a:t>search frontier</a:t>
            </a:r>
            <a:endParaRPr lang="en-US" sz="1200" dirty="0">
              <a:solidFill>
                <a:schemeClr val="bg1"/>
              </a:solidFill>
              <a:latin typeface="Arial" pitchFamily="34" charset="0"/>
              <a:cs typeface="Arial" pitchFamily="34" charset="0"/>
            </a:endParaRPr>
          </a:p>
        </p:txBody>
      </p:sp>
      <p:grpSp>
        <p:nvGrpSpPr>
          <p:cNvPr id="131" name="Group 130"/>
          <p:cNvGrpSpPr/>
          <p:nvPr/>
        </p:nvGrpSpPr>
        <p:grpSpPr>
          <a:xfrm>
            <a:off x="4997048" y="2514600"/>
            <a:ext cx="3537352" cy="2423040"/>
            <a:chOff x="4997048" y="2514600"/>
            <a:chExt cx="3537352" cy="2423040"/>
          </a:xfrm>
        </p:grpSpPr>
        <p:cxnSp>
          <p:nvCxnSpPr>
            <p:cNvPr id="95" name="Straight Arrow Connector 77"/>
            <p:cNvCxnSpPr>
              <a:cxnSpLocks noChangeShapeType="1"/>
            </p:cNvCxnSpPr>
            <p:nvPr/>
          </p:nvCxnSpPr>
          <p:spPr bwMode="auto">
            <a:xfrm>
              <a:off x="6858000" y="2755641"/>
              <a:ext cx="533400" cy="762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6" name="Straight Arrow Connector 77"/>
            <p:cNvCxnSpPr>
              <a:cxnSpLocks noChangeShapeType="1"/>
            </p:cNvCxnSpPr>
            <p:nvPr/>
          </p:nvCxnSpPr>
          <p:spPr bwMode="auto">
            <a:xfrm>
              <a:off x="7696200" y="2908041"/>
              <a:ext cx="457200" cy="2286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7" name="Straight Arrow Connector 77"/>
            <p:cNvCxnSpPr>
              <a:cxnSpLocks noChangeShapeType="1"/>
            </p:cNvCxnSpPr>
            <p:nvPr/>
          </p:nvCxnSpPr>
          <p:spPr bwMode="auto">
            <a:xfrm rot="5400000" flipH="1" flipV="1">
              <a:off x="6248400" y="2831841"/>
              <a:ext cx="304800" cy="3048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8" name="Straight Arrow Connector 77"/>
            <p:cNvCxnSpPr>
              <a:cxnSpLocks noChangeShapeType="1"/>
            </p:cNvCxnSpPr>
            <p:nvPr/>
          </p:nvCxnSpPr>
          <p:spPr bwMode="auto">
            <a:xfrm rot="10800000">
              <a:off x="6337042" y="3320921"/>
              <a:ext cx="444758" cy="272921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99" name="Straight Arrow Connector 77"/>
            <p:cNvCxnSpPr>
              <a:cxnSpLocks noChangeShapeType="1"/>
            </p:cNvCxnSpPr>
            <p:nvPr/>
          </p:nvCxnSpPr>
          <p:spPr bwMode="auto">
            <a:xfrm rot="16200000" flipV="1">
              <a:off x="6920902" y="3885344"/>
              <a:ext cx="426177" cy="210018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00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6705600" y="4432041"/>
              <a:ext cx="457200" cy="139959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1" name="Oval 100"/>
            <p:cNvSpPr/>
            <p:nvPr/>
          </p:nvSpPr>
          <p:spPr bwMode="auto">
            <a:xfrm>
              <a:off x="5257800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25400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02" name="Straight Arrow Connector 77"/>
            <p:cNvCxnSpPr>
              <a:cxnSpLocks noChangeShapeType="1"/>
            </p:cNvCxnSpPr>
            <p:nvPr/>
          </p:nvCxnSpPr>
          <p:spPr bwMode="auto">
            <a:xfrm rot="16200000" flipH="1">
              <a:off x="5486400" y="38986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03" name="TextBox 102"/>
            <p:cNvSpPr txBox="1">
              <a:spLocks noChangeArrowheads="1"/>
            </p:cNvSpPr>
            <p:nvPr/>
          </p:nvSpPr>
          <p:spPr bwMode="auto">
            <a:xfrm>
              <a:off x="5562600" y="3212841"/>
              <a:ext cx="341760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10</a:t>
              </a:r>
            </a:p>
          </p:txBody>
        </p:sp>
        <p:sp>
          <p:nvSpPr>
            <p:cNvPr id="104" name="TextBox 103"/>
            <p:cNvSpPr txBox="1"/>
            <p:nvPr/>
          </p:nvSpPr>
          <p:spPr>
            <a:xfrm>
              <a:off x="4997048" y="36216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05" name="Oval 104"/>
            <p:cNvSpPr/>
            <p:nvPr/>
          </p:nvSpPr>
          <p:spPr bwMode="auto">
            <a:xfrm>
              <a:off x="5638800" y="41148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6" name="Oval 105"/>
            <p:cNvSpPr/>
            <p:nvPr/>
          </p:nvSpPr>
          <p:spPr bwMode="auto">
            <a:xfrm>
              <a:off x="5943600" y="3048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7" name="Oval 106"/>
            <p:cNvSpPr/>
            <p:nvPr/>
          </p:nvSpPr>
          <p:spPr bwMode="auto">
            <a:xfrm>
              <a:off x="6324600" y="4419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8" name="Oval 107"/>
            <p:cNvSpPr/>
            <p:nvPr/>
          </p:nvSpPr>
          <p:spPr bwMode="auto">
            <a:xfrm>
              <a:off x="7150359" y="41272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09" name="Oval 108"/>
            <p:cNvSpPr/>
            <p:nvPr/>
          </p:nvSpPr>
          <p:spPr bwMode="auto">
            <a:xfrm>
              <a:off x="6693159" y="34290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0" name="Oval 109"/>
            <p:cNvSpPr/>
            <p:nvPr/>
          </p:nvSpPr>
          <p:spPr bwMode="auto">
            <a:xfrm>
              <a:off x="6540759" y="2514600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1" name="Oval 110"/>
            <p:cNvSpPr/>
            <p:nvPr/>
          </p:nvSpPr>
          <p:spPr bwMode="auto">
            <a:xfrm>
              <a:off x="7378959" y="2679441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sp>
          <p:nvSpPr>
            <p:cNvPr id="112" name="Oval 111"/>
            <p:cNvSpPr/>
            <p:nvPr/>
          </p:nvSpPr>
          <p:spPr bwMode="auto">
            <a:xfrm>
              <a:off x="8140959" y="3039105"/>
              <a:ext cx="393441" cy="393441"/>
            </a:xfrm>
            <a:prstGeom prst="ellipse">
              <a:avLst/>
            </a:prstGeom>
            <a:gradFill rotWithShape="1">
              <a:gsLst>
                <a:gs pos="0">
                  <a:sysClr val="windowText" lastClr="000000">
                    <a:tint val="50000"/>
                    <a:satMod val="300000"/>
                  </a:sysClr>
                </a:gs>
                <a:gs pos="35000">
                  <a:sysClr val="windowText" lastClr="000000">
                    <a:tint val="37000"/>
                    <a:satMod val="300000"/>
                  </a:sysClr>
                </a:gs>
                <a:gs pos="100000">
                  <a:sysClr val="windowText" lastClr="000000">
                    <a:tint val="15000"/>
                    <a:satMod val="350000"/>
                  </a:sysClr>
                </a:gs>
              </a:gsLst>
              <a:lin ang="16200000" scaled="1"/>
            </a:gradFill>
            <a:ln w="9525" cap="flat" cmpd="sng" algn="ctr">
              <a:solidFill>
                <a:sysClr val="windowText" lastClr="000000">
                  <a:shade val="95000"/>
                  <a:satMod val="105000"/>
                </a:sysClr>
              </a:solidFill>
              <a:prstDash val="solid"/>
              <a:headEnd type="none" w="med" len="med"/>
              <a:tailEnd type="none" w="med" len="med"/>
            </a:ln>
            <a:effectLst>
              <a:outerShdw blurRad="40000" dist="20000" dir="5400000" rotWithShape="0">
                <a:srgbClr val="000000">
                  <a:alpha val="38000"/>
                </a:srgbClr>
              </a:outerShdw>
            </a:effectLst>
          </p:spPr>
          <p:txBody>
            <a:bodyPr wrap="none" lIns="0" tIns="0" rIns="0" bIns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6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Arial" pitchFamily="34" charset="0"/>
                <a:ea typeface="+mn-ea"/>
                <a:cs typeface="Arial" pitchFamily="34" charset="0"/>
              </a:endParaRPr>
            </a:p>
          </p:txBody>
        </p:sp>
        <p:cxnSp>
          <p:nvCxnSpPr>
            <p:cNvPr id="113" name="Straight Arrow Connector 77"/>
            <p:cNvCxnSpPr>
              <a:cxnSpLocks noChangeShapeType="1"/>
            </p:cNvCxnSpPr>
            <p:nvPr/>
          </p:nvCxnSpPr>
          <p:spPr bwMode="auto">
            <a:xfrm flipV="1">
              <a:off x="5638800" y="3365241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cxnSp>
          <p:nvCxnSpPr>
            <p:cNvPr id="114" name="Straight Arrow Connector 77"/>
            <p:cNvCxnSpPr>
              <a:cxnSpLocks noChangeShapeType="1"/>
            </p:cNvCxnSpPr>
            <p:nvPr/>
          </p:nvCxnSpPr>
          <p:spPr bwMode="auto">
            <a:xfrm>
              <a:off x="6019800" y="4419600"/>
              <a:ext cx="304800" cy="152400"/>
            </a:xfrm>
            <a:prstGeom prst="straightConnector1">
              <a:avLst/>
            </a:prstGeom>
            <a:noFill/>
            <a:ln w="9525" algn="ctr">
              <a:solidFill>
                <a:sysClr val="windowText" lastClr="000000"/>
              </a:solidFill>
              <a:round/>
              <a:headEnd/>
              <a:tailEnd type="arrow" w="med" len="med"/>
            </a:ln>
          </p:spPr>
        </p:cxnSp>
        <p:sp>
          <p:nvSpPr>
            <p:cNvPr id="115" name="TextBox 114"/>
            <p:cNvSpPr txBox="1"/>
            <p:nvPr/>
          </p:nvSpPr>
          <p:spPr>
            <a:xfrm>
              <a:off x="5638800" y="44598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2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6" name="TextBox 115"/>
            <p:cNvSpPr txBox="1"/>
            <p:nvPr/>
          </p:nvSpPr>
          <p:spPr>
            <a:xfrm>
              <a:off x="6597248" y="46606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3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7" name="TextBox 116"/>
            <p:cNvSpPr txBox="1"/>
            <p:nvPr/>
          </p:nvSpPr>
          <p:spPr>
            <a:xfrm>
              <a:off x="7511648" y="42034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4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8" name="TextBox 117"/>
            <p:cNvSpPr txBox="1"/>
            <p:nvPr/>
          </p:nvSpPr>
          <p:spPr>
            <a:xfrm>
              <a:off x="7054448" y="34692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5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19" name="TextBox 118"/>
            <p:cNvSpPr txBox="1"/>
            <p:nvPr/>
          </p:nvSpPr>
          <p:spPr>
            <a:xfrm>
              <a:off x="5791200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6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0" name="TextBox 119"/>
            <p:cNvSpPr txBox="1"/>
            <p:nvPr/>
          </p:nvSpPr>
          <p:spPr>
            <a:xfrm>
              <a:off x="6749648" y="2831841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7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1" name="TextBox 120"/>
            <p:cNvSpPr txBox="1"/>
            <p:nvPr/>
          </p:nvSpPr>
          <p:spPr>
            <a:xfrm>
              <a:off x="7543800" y="3012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8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2" name="TextBox 121"/>
            <p:cNvSpPr txBox="1"/>
            <p:nvPr/>
          </p:nvSpPr>
          <p:spPr>
            <a:xfrm>
              <a:off x="8153400" y="3393042"/>
              <a:ext cx="336952" cy="276999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sz="1200" b="1" i="1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n</a:t>
              </a:r>
              <a:r>
                <a:rPr lang="en-US" sz="1200" b="1" i="1" baseline="-2500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9</a:t>
              </a:r>
              <a:endParaRPr lang="en-US" sz="1200" b="1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3" name="TextBox 122"/>
            <p:cNvSpPr txBox="1">
              <a:spLocks noChangeArrowheads="1"/>
            </p:cNvSpPr>
            <p:nvPr/>
          </p:nvSpPr>
          <p:spPr bwMode="auto">
            <a:xfrm>
              <a:off x="5410200" y="38656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4" name="TextBox 123"/>
            <p:cNvSpPr txBox="1">
              <a:spLocks noChangeArrowheads="1"/>
            </p:cNvSpPr>
            <p:nvPr/>
          </p:nvSpPr>
          <p:spPr bwMode="auto">
            <a:xfrm>
              <a:off x="5985186" y="44320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5" name="TextBox 124"/>
            <p:cNvSpPr txBox="1">
              <a:spLocks noChangeArrowheads="1"/>
            </p:cNvSpPr>
            <p:nvPr/>
          </p:nvSpPr>
          <p:spPr bwMode="auto">
            <a:xfrm>
              <a:off x="6747186" y="4279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6" name="TextBox 125"/>
            <p:cNvSpPr txBox="1">
              <a:spLocks noChangeArrowheads="1"/>
            </p:cNvSpPr>
            <p:nvPr/>
          </p:nvSpPr>
          <p:spPr bwMode="auto">
            <a:xfrm>
              <a:off x="6934200" y="3898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7" name="TextBox 126"/>
            <p:cNvSpPr txBox="1">
              <a:spLocks noChangeArrowheads="1"/>
            </p:cNvSpPr>
            <p:nvPr/>
          </p:nvSpPr>
          <p:spPr bwMode="auto">
            <a:xfrm>
              <a:off x="6324600" y="34084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8" name="TextBox 127"/>
            <p:cNvSpPr txBox="1">
              <a:spLocks noChangeArrowheads="1"/>
            </p:cNvSpPr>
            <p:nvPr/>
          </p:nvSpPr>
          <p:spPr bwMode="auto">
            <a:xfrm>
              <a:off x="6213786" y="275564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29" name="TextBox 128"/>
            <p:cNvSpPr txBox="1">
              <a:spLocks noChangeArrowheads="1"/>
            </p:cNvSpPr>
            <p:nvPr/>
          </p:nvSpPr>
          <p:spPr bwMode="auto">
            <a:xfrm>
              <a:off x="7010400" y="25702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  <p:sp>
          <p:nvSpPr>
            <p:cNvPr id="130" name="TextBox 129"/>
            <p:cNvSpPr txBox="1">
              <a:spLocks noChangeArrowheads="1"/>
            </p:cNvSpPr>
            <p:nvPr/>
          </p:nvSpPr>
          <p:spPr bwMode="auto">
            <a:xfrm>
              <a:off x="7848600" y="2798831"/>
              <a:ext cx="263214" cy="261610"/>
            </a:xfrm>
            <a:prstGeom prst="rect">
              <a:avLst/>
            </a:prstGeom>
            <a:noFill/>
            <a:ln w="9525">
              <a:noFill/>
              <a:miter lim="800000"/>
              <a:headEnd/>
              <a:tailEnd/>
            </a:ln>
          </p:spPr>
          <p:txBody>
            <a:bodyPr wrap="none">
              <a:spAutoFit/>
            </a:bodyPr>
            <a:lstStyle/>
            <a:p>
              <a:r>
                <a:rPr lang="en-US" sz="1100" b="0" dirty="0" smtClean="0">
                  <a:solidFill>
                    <a:schemeClr val="bg1"/>
                  </a:solidFill>
                  <a:latin typeface="Arial" pitchFamily="34" charset="0"/>
                  <a:cs typeface="Arial" pitchFamily="34" charset="0"/>
                </a:rPr>
                <a:t>1</a:t>
              </a:r>
              <a:endParaRPr lang="en-US" sz="1100" b="0" dirty="0">
                <a:solidFill>
                  <a:schemeClr val="bg1"/>
                </a:solidFill>
                <a:latin typeface="Arial" pitchFamily="34" charset="0"/>
                <a:cs typeface="Arial" pitchFamily="34" charset="0"/>
              </a:endParaRPr>
            </a:p>
          </p:txBody>
        </p:sp>
      </p:grpSp>
      <p:sp>
        <p:nvSpPr>
          <p:cNvPr id="59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Additional Complexities</a:t>
            </a:r>
          </a:p>
        </p:txBody>
      </p:sp>
    </p:spTree>
    <p:extLst>
      <p:ext uri="{BB962C8B-B14F-4D97-AF65-F5344CB8AC3E}">
        <p14:creationId xmlns:p14="http://schemas.microsoft.com/office/powerpoint/2010/main" val="3066533531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Stopping Criterion</a:t>
            </a:r>
            <a:endParaRPr lang="en-US" sz="36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0" y="1981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How many iterations are needed in parallel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BFS?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5188803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smtClean="0">
                <a:solidFill>
                  <a:srgbClr val="000000"/>
                </a:solidFill>
                <a:latin typeface="Gill Sans"/>
                <a:cs typeface="Gill Sans"/>
              </a:rPr>
              <a:t>Practicalities of MapReduce implementation</a:t>
            </a:r>
            <a:r>
              <a:rPr lang="mr-IN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…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0" y="1138535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(positive edge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weight)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774433476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8" grpId="0"/>
    </p:bldLst>
  </p:timing>
</p:sld>
</file>

<file path=ppt/slides/slide5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 descr="Shitennoj_honbo_garden06s3200.jpg"/>
          <p:cNvPicPr>
            <a:picLocks noChangeAspect="1"/>
          </p:cNvPicPr>
          <p:nvPr/>
        </p:nvPicPr>
        <p:blipFill>
          <a:blip r:embed="rId2" cstate="print"/>
          <a:stretch>
            <a:fillRect/>
          </a:stretch>
        </p:blipFill>
        <p:spPr>
          <a:xfrm>
            <a:off x="-550688" y="0"/>
            <a:ext cx="10245376" cy="6857999"/>
          </a:xfrm>
          <a:prstGeom prst="rect">
            <a:avLst/>
          </a:prstGeom>
        </p:spPr>
      </p:pic>
      <p:sp>
        <p:nvSpPr>
          <p:cNvPr id="5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>
                <a:solidFill>
                  <a:srgbClr val="FFFFFF"/>
                </a:solidFill>
              </a:rPr>
              <a:t>Source: </a:t>
            </a:r>
            <a:r>
              <a:rPr lang="en-US" sz="1000" b="0" dirty="0" smtClean="0">
                <a:solidFill>
                  <a:srgbClr val="FFFFFF"/>
                </a:solidFill>
              </a:rPr>
              <a:t>Wikipedia (Japanese rock garden)</a:t>
            </a:r>
            <a:endParaRPr lang="en-US" sz="1000" b="0" dirty="0">
              <a:solidFill>
                <a:srgbClr val="FFFFFF"/>
              </a:solidFill>
            </a:endParaRPr>
          </a:p>
        </p:txBody>
      </p:sp>
      <p:sp>
        <p:nvSpPr>
          <p:cNvPr id="6" name="Title 3"/>
          <p:cNvSpPr txBox="1">
            <a:spLocks/>
          </p:cNvSpPr>
          <p:nvPr/>
        </p:nvSpPr>
        <p:spPr>
          <a:xfrm>
            <a:off x="0" y="2476500"/>
            <a:ext cx="9144000" cy="1028700"/>
          </a:xfrm>
          <a:prstGeom prst="rect">
            <a:avLst/>
          </a:prstGeom>
        </p:spPr>
        <p:txBody>
          <a:bodyPr/>
          <a:lstStyle>
            <a:lvl1pPr algn="l" rtl="0" eaLnBrk="0" fontAlgn="base" hangingPunct="0">
              <a:spcBef>
                <a:spcPct val="0"/>
              </a:spcBef>
              <a:spcAft>
                <a:spcPct val="0"/>
              </a:spcAft>
              <a:defRPr sz="3200" b="1" baseline="0">
                <a:solidFill>
                  <a:schemeClr val="bg1"/>
                </a:solidFill>
                <a:latin typeface="Gill Sans"/>
                <a:ea typeface="+mj-ea"/>
                <a:cs typeface="Gill Sans"/>
              </a:defRPr>
            </a:lvl1pPr>
            <a:lvl2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2pPr>
            <a:lvl3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3pPr>
            <a:lvl4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4pPr>
            <a:lvl5pPr algn="l" rtl="0" eaLnBrk="0" fontAlgn="base" hangingPunct="0">
              <a:spcBef>
                <a:spcPct val="0"/>
              </a:spcBef>
              <a:spcAft>
                <a:spcPct val="0"/>
              </a:spcAft>
              <a:defRPr sz="3200">
                <a:solidFill>
                  <a:schemeClr val="tx1"/>
                </a:solidFill>
                <a:latin typeface="Arial Black" pitchFamily="34" charset="0"/>
              </a:defRPr>
            </a:lvl5pPr>
            <a:lvl6pPr marL="45713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6pPr>
            <a:lvl7pPr marL="91425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7pPr>
            <a:lvl8pPr marL="1371390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8pPr>
            <a:lvl9pPr marL="1828519" algn="l" rtl="0" fontAlgn="base">
              <a:spcBef>
                <a:spcPct val="0"/>
              </a:spcBef>
              <a:spcAft>
                <a:spcPct val="0"/>
              </a:spcAft>
              <a:defRPr sz="3200">
                <a:solidFill>
                  <a:srgbClr val="663300"/>
                </a:solidFill>
                <a:latin typeface="Arial Black" pitchFamily="34" charset="0"/>
              </a:defRPr>
            </a:lvl9pPr>
          </a:lstStyle>
          <a:p>
            <a:pPr algn="ctr"/>
            <a:r>
              <a:rPr lang="en-US" sz="7200" b="0" dirty="0" smtClean="0">
                <a:solidFill>
                  <a:schemeClr val="tx1"/>
                </a:solidFill>
              </a:rPr>
              <a:t>Questions?</a:t>
            </a:r>
            <a:endParaRPr lang="en-US" sz="7200" b="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61716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p14:dur="0"/>
    </mc:Choice>
    <mc:Fallback xmlns="">
      <p:transition xmlns:p14="http://schemas.microsoft.com/office/powerpoint/2010/main"/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Screen Shot 2016-01-31 at 6.14.41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6200" y="2072518"/>
            <a:ext cx="9144000" cy="210037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88640069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Old_cathedral_of_Kaliningrad_in_Russia.jpg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0285745" cy="6858000"/>
          </a:xfrm>
          <a:prstGeom prst="rect">
            <a:avLst/>
          </a:prstGeom>
        </p:spPr>
      </p:pic>
      <p:sp>
        <p:nvSpPr>
          <p:cNvPr id="3" name="TextBox 3"/>
          <p:cNvSpPr txBox="1">
            <a:spLocks noChangeArrowheads="1"/>
          </p:cNvSpPr>
          <p:nvPr/>
        </p:nvSpPr>
        <p:spPr bwMode="auto">
          <a:xfrm>
            <a:off x="0" y="6611938"/>
            <a:ext cx="2743200" cy="246221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>
            <a:spAutoFit/>
          </a:bodyPr>
          <a:lstStyle/>
          <a:p>
            <a:r>
              <a:rPr lang="en-US" sz="1000" b="0" dirty="0"/>
              <a:t>Source: </a:t>
            </a:r>
            <a:r>
              <a:rPr lang="en-US" sz="1000" b="0" dirty="0" smtClean="0"/>
              <a:t>Wikipedia </a:t>
            </a:r>
            <a:r>
              <a:rPr lang="en-US" sz="1000" b="0" dirty="0"/>
              <a:t>(Kaliningrad)</a:t>
            </a:r>
          </a:p>
        </p:txBody>
      </p:sp>
    </p:spTree>
    <p:extLst>
      <p:ext uri="{BB962C8B-B14F-4D97-AF65-F5344CB8AC3E}">
        <p14:creationId xmlns:p14="http://schemas.microsoft.com/office/powerpoint/2010/main" val="3317849801"/>
      </p:ext>
    </p:extLst>
  </p:cSld>
  <p:clrMapOvr>
    <a:masterClrMapping/>
  </p:clrMapOvr>
  <p:transition/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Some Graph Problems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0" y="1447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shortest paths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1828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Routing Internet traffic and UPS trucks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0" y="22860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minimum spanning trees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0" y="26670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Telco laying down fiber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1242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Finding </a:t>
            </a: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max flow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5052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Airline scheduling</a:t>
            </a:r>
          </a:p>
        </p:txBody>
      </p:sp>
      <p:sp>
        <p:nvSpPr>
          <p:cNvPr id="11" name="TextBox 10"/>
          <p:cNvSpPr txBox="1"/>
          <p:nvPr/>
        </p:nvSpPr>
        <p:spPr>
          <a:xfrm>
            <a:off x="0" y="39624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Identify “special” nodes and communities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0" y="43434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Halting the spread </a:t>
            </a:r>
            <a:r>
              <a:rPr lang="en-US" sz="2000" b="0" kern="0" dirty="0">
                <a:solidFill>
                  <a:srgbClr val="0070C0"/>
                </a:solidFill>
                <a:latin typeface="Gill Sans"/>
                <a:cs typeface="Gill Sans"/>
              </a:rPr>
              <a:t>of avian flu</a:t>
            </a:r>
          </a:p>
        </p:txBody>
      </p:sp>
      <p:sp>
        <p:nvSpPr>
          <p:cNvPr id="13" name="TextBox 12"/>
          <p:cNvSpPr txBox="1"/>
          <p:nvPr/>
        </p:nvSpPr>
        <p:spPr>
          <a:xfrm>
            <a:off x="0" y="4800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Bipartite matching</a:t>
            </a:r>
          </a:p>
        </p:txBody>
      </p:sp>
      <p:sp>
        <p:nvSpPr>
          <p:cNvPr id="14" name="TextBox 13"/>
          <p:cNvSpPr txBox="1"/>
          <p:nvPr/>
        </p:nvSpPr>
        <p:spPr>
          <a:xfrm>
            <a:off x="0" y="5181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err="1" smtClean="0">
                <a:solidFill>
                  <a:srgbClr val="0070C0"/>
                </a:solidFill>
                <a:latin typeface="Gill Sans"/>
                <a:cs typeface="Gill Sans"/>
              </a:rPr>
              <a:t>match.com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0" y="56388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Web ranking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0" y="60198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PageRank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850523687"/>
      </p:ext>
    </p:extLst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  <p:bldP spid="6" grpId="0"/>
      <p:bldP spid="7" grpId="0"/>
      <p:bldP spid="8" grpId="0"/>
      <p:bldP spid="9" grpId="0"/>
      <p:bldP spid="10" grpId="0"/>
      <p:bldP spid="11" grpId="0"/>
      <p:bldP spid="12" grpId="0"/>
      <p:bldP spid="13" grpId="0"/>
      <p:bldP spid="14" grpId="0"/>
      <p:bldP spid="16" grpId="0"/>
      <p:bldP spid="1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0" y="548640"/>
            <a:ext cx="9144000" cy="685800"/>
          </a:xfrm>
          <a:prstGeom prst="rect">
            <a:avLst/>
          </a:prstGeom>
        </p:spPr>
        <p:txBody>
          <a:bodyPr/>
          <a:lstStyle/>
          <a:p>
            <a:pPr lvl="0" algn="ctr">
              <a:defRPr/>
            </a:pPr>
            <a:r>
              <a:rPr lang="en-US" sz="3600" b="0" kern="0" dirty="0">
                <a:solidFill>
                  <a:srgbClr val="000000"/>
                </a:solidFill>
                <a:latin typeface="Gill Sans"/>
                <a:cs typeface="Gill Sans"/>
              </a:rPr>
              <a:t>What makes graphs hard?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0" y="213360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Irregular structure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0" y="251460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data structures!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0" y="30671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>
                <a:solidFill>
                  <a:srgbClr val="000000"/>
                </a:solidFill>
                <a:latin typeface="Gill Sans"/>
                <a:cs typeface="Gill Sans"/>
              </a:rPr>
              <a:t>Irregular data access patterns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0" y="34481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architectures!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  <p:sp>
        <p:nvSpPr>
          <p:cNvPr id="10" name="TextBox 9"/>
          <p:cNvSpPr txBox="1"/>
          <p:nvPr/>
        </p:nvSpPr>
        <p:spPr>
          <a:xfrm>
            <a:off x="0" y="3981510"/>
            <a:ext cx="9144000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400" b="0" kern="0" dirty="0" smtClean="0">
                <a:solidFill>
                  <a:srgbClr val="000000"/>
                </a:solidFill>
                <a:latin typeface="Gill Sans"/>
                <a:cs typeface="Gill Sans"/>
              </a:rPr>
              <a:t>Iterations</a:t>
            </a:r>
            <a:endParaRPr lang="en-US" sz="2400" b="0" kern="0" dirty="0">
              <a:solidFill>
                <a:srgbClr val="000000"/>
              </a:solidFill>
              <a:latin typeface="Gill Sans"/>
              <a:cs typeface="Gill Sans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0" y="4362510"/>
            <a:ext cx="91440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sz="2000" b="0" kern="0" dirty="0" smtClean="0">
                <a:solidFill>
                  <a:srgbClr val="0070C0"/>
                </a:solidFill>
                <a:latin typeface="Gill Sans"/>
                <a:cs typeface="Gill Sans"/>
              </a:rPr>
              <a:t>Fun with optimizations!</a:t>
            </a:r>
            <a:endParaRPr lang="en-US" sz="2000" b="0" kern="0" dirty="0">
              <a:solidFill>
                <a:srgbClr val="0070C0"/>
              </a:solidFill>
              <a:latin typeface="Gill Sans"/>
              <a:cs typeface="Gill Sans"/>
            </a:endParaRPr>
          </a:p>
        </p:txBody>
      </p:sp>
    </p:spTree>
    <p:extLst>
      <p:ext uri="{BB962C8B-B14F-4D97-AF65-F5344CB8AC3E}">
        <p14:creationId xmlns:p14="http://schemas.microsoft.com/office/powerpoint/2010/main" val="2120943657"/>
      </p:ext>
    </p:extLst>
  </p:cSld>
  <p:clrMapOvr>
    <a:masterClrMapping/>
  </p:clrMapOvr>
  <p:transition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7" grpId="0"/>
      <p:bldP spid="8" grpId="0"/>
      <p:bldP spid="9" grpId="0"/>
      <p:bldP spid="10" grpId="0"/>
      <p:bldP spid="11" grpId="0"/>
    </p:bldLst>
  </p:timing>
</p:sld>
</file>

<file path=ppt/theme/theme1.xml><?xml version="1.0" encoding="utf-8"?>
<a:theme xmlns:a="http://schemas.openxmlformats.org/drawingml/2006/main" name="Default Design">
  <a:themeElements>
    <a:clrScheme name="My Theme Colors">
      <a:dk1>
        <a:srgbClr val="000000"/>
      </a:dk1>
      <a:lt1>
        <a:srgbClr val="FFFFFF"/>
      </a:lt1>
      <a:dk2>
        <a:srgbClr val="000000"/>
      </a:dk2>
      <a:lt2>
        <a:srgbClr val="FFFFFF"/>
      </a:lt2>
      <a:accent1>
        <a:srgbClr val="FFFF99"/>
      </a:accent1>
      <a:accent2>
        <a:srgbClr val="9999FF"/>
      </a:accent2>
      <a:accent3>
        <a:srgbClr val="CCFF99"/>
      </a:accent3>
      <a:accent4>
        <a:srgbClr val="FF99CC"/>
      </a:accent4>
      <a:accent5>
        <a:srgbClr val="99CCFF"/>
      </a:accent5>
      <a:accent6>
        <a:srgbClr val="FFCC99"/>
      </a:accent6>
      <a:hlink>
        <a:srgbClr val="FFFFFF"/>
      </a:hlink>
      <a:folHlink>
        <a:srgbClr val="B2B2B2"/>
      </a:folHlink>
    </a:clrScheme>
    <a:fontScheme name="Default Design">
      <a:majorFont>
        <a:latin typeface="Arial Black"/>
        <a:ea typeface=""/>
        <a:cs typeface=""/>
      </a:majorFont>
      <a:minorFont>
        <a:latin typeface="Arial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spDef>
    <a:lnDef>
      <a:spPr bwMode="auto">
        <a:xfrm>
          <a:off x="0" y="0"/>
          <a:ext cx="1" cy="1"/>
        </a:xfrm>
        <a:custGeom>
          <a:avLst/>
          <a:gdLst/>
          <a:ahLst/>
          <a:cxnLst/>
          <a:rect l="0" t="0" r="0" b="0"/>
          <a:pathLst/>
        </a:custGeom>
        <a:solidFill>
          <a:schemeClr val="accent1"/>
        </a:solidFill>
        <a:ln w="9525" cap="flat" cmpd="sng" algn="ctr">
          <a:solidFill>
            <a:schemeClr val="tx1"/>
          </a:solidFill>
          <a:prstDash val="solid"/>
          <a:round/>
          <a:headEnd type="none" w="med" len="med"/>
          <a:tailEnd type="none" w="med" len="med"/>
        </a:ln>
        <a:effectLst/>
      </a:spPr>
      <a:bodyPr vert="horz" wrap="square" lIns="91440" tIns="45720" rIns="91440" bIns="45720" numCol="1" anchor="t" anchorCtr="0" compatLnSpc="1">
        <a:prstTxWarp prst="textNoShape">
          <a:avLst/>
        </a:prstTxWarp>
      </a:bodyPr>
      <a:lstStyle>
        <a:defPPr marL="0" marR="0" indent="0" algn="l" defTabSz="914400" rtl="0" eaLnBrk="0" fontAlgn="base" latinLnBrk="0" hangingPunct="0">
          <a:lnSpc>
            <a:spcPct val="100000"/>
          </a:lnSpc>
          <a:spcBef>
            <a:spcPct val="0"/>
          </a:spcBef>
          <a:spcAft>
            <a:spcPct val="0"/>
          </a:spcAft>
          <a:buClrTx/>
          <a:buSzTx/>
          <a:buFontTx/>
          <a:buNone/>
          <a:tabLst/>
          <a:defRPr kumimoji="0" lang="en-US" sz="1600" b="1" i="0" u="none" strike="noStrike" cap="none" normalizeH="0" baseline="0" smtClean="0">
            <a:ln>
              <a:noFill/>
            </a:ln>
            <a:solidFill>
              <a:schemeClr val="tx1"/>
            </a:solidFill>
            <a:effectLst/>
            <a:latin typeface="Arial" charset="0"/>
          </a:defRPr>
        </a:defPPr>
      </a:lstStyle>
    </a:lnDef>
  </a:objectDefaults>
  <a:extraClrSchemeLst>
    <a:extraClrScheme>
      <a:clrScheme name="Default Design 1">
        <a:dk1>
          <a:srgbClr val="25252F"/>
        </a:dk1>
        <a:lt1>
          <a:srgbClr val="9999FF"/>
        </a:lt1>
        <a:dk2>
          <a:srgbClr val="000000"/>
        </a:dk2>
        <a:lt2>
          <a:srgbClr val="FFFFFF"/>
        </a:lt2>
        <a:accent1>
          <a:srgbClr val="3366FF"/>
        </a:accent1>
        <a:accent2>
          <a:srgbClr val="003399"/>
        </a:accent2>
        <a:accent3>
          <a:srgbClr val="AAAAAA"/>
        </a:accent3>
        <a:accent4>
          <a:srgbClr val="8282DA"/>
        </a:accent4>
        <a:accent5>
          <a:srgbClr val="ADB8FF"/>
        </a:accent5>
        <a:accent6>
          <a:srgbClr val="002D8A"/>
        </a:accent6>
        <a:hlink>
          <a:srgbClr val="0099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2">
        <a:dk1>
          <a:srgbClr val="314183"/>
        </a:dk1>
        <a:lt1>
          <a:srgbClr val="FFFFFF"/>
        </a:lt1>
        <a:dk2>
          <a:srgbClr val="0B1E45"/>
        </a:dk2>
        <a:lt2>
          <a:srgbClr val="FFFFFF"/>
        </a:lt2>
        <a:accent1>
          <a:srgbClr val="6666FF"/>
        </a:accent1>
        <a:accent2>
          <a:srgbClr val="0066FF"/>
        </a:accent2>
        <a:accent3>
          <a:srgbClr val="AAABB0"/>
        </a:accent3>
        <a:accent4>
          <a:srgbClr val="DADADA"/>
        </a:accent4>
        <a:accent5>
          <a:srgbClr val="B8B8FF"/>
        </a:accent5>
        <a:accent6>
          <a:srgbClr val="005CE7"/>
        </a:accent6>
        <a:hlink>
          <a:srgbClr val="006699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3">
        <a:dk1>
          <a:srgbClr val="194349"/>
        </a:dk1>
        <a:lt1>
          <a:srgbClr val="FFFFCC"/>
        </a:lt1>
        <a:dk2>
          <a:srgbClr val="006666"/>
        </a:dk2>
        <a:lt2>
          <a:srgbClr val="FFFFFF"/>
        </a:lt2>
        <a:accent1>
          <a:srgbClr val="99CC00"/>
        </a:accent1>
        <a:accent2>
          <a:srgbClr val="00B6B2"/>
        </a:accent2>
        <a:accent3>
          <a:srgbClr val="AAB8B8"/>
        </a:accent3>
        <a:accent4>
          <a:srgbClr val="DADAAE"/>
        </a:accent4>
        <a:accent5>
          <a:srgbClr val="CAE2AA"/>
        </a:accent5>
        <a:accent6>
          <a:srgbClr val="00A5A1"/>
        </a:accent6>
        <a:hlink>
          <a:srgbClr val="669900"/>
        </a:hlink>
        <a:folHlink>
          <a:srgbClr val="666699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4">
        <a:dk1>
          <a:srgbClr val="194349"/>
        </a:dk1>
        <a:lt1>
          <a:srgbClr val="FFFFCC"/>
        </a:lt1>
        <a:dk2>
          <a:srgbClr val="0000FF"/>
        </a:dk2>
        <a:lt2>
          <a:srgbClr val="FFFFFF"/>
        </a:lt2>
        <a:accent1>
          <a:srgbClr val="0099FF"/>
        </a:accent1>
        <a:accent2>
          <a:srgbClr val="33CC33"/>
        </a:accent2>
        <a:accent3>
          <a:srgbClr val="AAAAFF"/>
        </a:accent3>
        <a:accent4>
          <a:srgbClr val="DADAAE"/>
        </a:accent4>
        <a:accent5>
          <a:srgbClr val="AACAFF"/>
        </a:accent5>
        <a:accent6>
          <a:srgbClr val="2DB92D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5">
        <a:dk1>
          <a:srgbClr val="194349"/>
        </a:dk1>
        <a:lt1>
          <a:srgbClr val="FFFFCC"/>
        </a:lt1>
        <a:dk2>
          <a:srgbClr val="72A497"/>
        </a:dk2>
        <a:lt2>
          <a:srgbClr val="000000"/>
        </a:lt2>
        <a:accent1>
          <a:srgbClr val="805D32"/>
        </a:accent1>
        <a:accent2>
          <a:srgbClr val="7D2F3C"/>
        </a:accent2>
        <a:accent3>
          <a:srgbClr val="BCCFC9"/>
        </a:accent3>
        <a:accent4>
          <a:srgbClr val="DADAAE"/>
        </a:accent4>
        <a:accent5>
          <a:srgbClr val="C0B6AD"/>
        </a:accent5>
        <a:accent6>
          <a:srgbClr val="712A35"/>
        </a:accent6>
        <a:hlink>
          <a:srgbClr val="CC9900"/>
        </a:hlink>
        <a:folHlink>
          <a:srgbClr val="B2B2B2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6">
        <a:dk1>
          <a:srgbClr val="1C1C1C"/>
        </a:dk1>
        <a:lt1>
          <a:srgbClr val="FFFFFF"/>
        </a:lt1>
        <a:dk2>
          <a:srgbClr val="710F0F"/>
        </a:dk2>
        <a:lt2>
          <a:srgbClr val="FFFFFF"/>
        </a:lt2>
        <a:accent1>
          <a:srgbClr val="FF9900"/>
        </a:accent1>
        <a:accent2>
          <a:srgbClr val="FF3300"/>
        </a:accent2>
        <a:accent3>
          <a:srgbClr val="BBAAAA"/>
        </a:accent3>
        <a:accent4>
          <a:srgbClr val="DADADA"/>
        </a:accent4>
        <a:accent5>
          <a:srgbClr val="FFCAAA"/>
        </a:accent5>
        <a:accent6>
          <a:srgbClr val="E72D00"/>
        </a:accent6>
        <a:hlink>
          <a:srgbClr val="666699"/>
        </a:hlink>
        <a:folHlink>
          <a:srgbClr val="996633"/>
        </a:folHlink>
      </a:clrScheme>
      <a:clrMap bg1="dk2" tx1="lt1" bg2="dk1" tx2="lt2" accent1="accent1" accent2="accent2" accent3="accent3" accent4="accent4" accent5="accent5" accent6="accent6" hlink="hlink" folHlink="folHlink"/>
    </a:extraClrScheme>
    <a:extraClrScheme>
      <a:clrScheme name="Default Design 7">
        <a:dk1>
          <a:srgbClr val="336666"/>
        </a:dk1>
        <a:lt1>
          <a:srgbClr val="FFFFFF"/>
        </a:lt1>
        <a:dk2>
          <a:srgbClr val="000000"/>
        </a:dk2>
        <a:lt2>
          <a:srgbClr val="666699"/>
        </a:lt2>
        <a:accent1>
          <a:srgbClr val="99CCCC"/>
        </a:accent1>
        <a:accent2>
          <a:srgbClr val="CCCCCC"/>
        </a:accent2>
        <a:accent3>
          <a:srgbClr val="FFFFFF"/>
        </a:accent3>
        <a:accent4>
          <a:srgbClr val="2A5656"/>
        </a:accent4>
        <a:accent5>
          <a:srgbClr val="CAE2E2"/>
        </a:accent5>
        <a:accent6>
          <a:srgbClr val="B9B9B9"/>
        </a:accent6>
        <a:hlink>
          <a:srgbClr val="006666"/>
        </a:hlink>
        <a:folHlink>
          <a:srgbClr val="B2B2B2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8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FF9900"/>
        </a:accent1>
        <a:accent2>
          <a:srgbClr val="FF0000"/>
        </a:accent2>
        <a:accent3>
          <a:srgbClr val="FFFFFF"/>
        </a:accent3>
        <a:accent4>
          <a:srgbClr val="000000"/>
        </a:accent4>
        <a:accent5>
          <a:srgbClr val="FFCAAA"/>
        </a:accent5>
        <a:accent6>
          <a:srgbClr val="E70000"/>
        </a:accent6>
        <a:hlink>
          <a:srgbClr val="336699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9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CC3300"/>
        </a:accent1>
        <a:accent2>
          <a:srgbClr val="CC9900"/>
        </a:accent2>
        <a:accent3>
          <a:srgbClr val="FFFFFF"/>
        </a:accent3>
        <a:accent4>
          <a:srgbClr val="000000"/>
        </a:accent4>
        <a:accent5>
          <a:srgbClr val="E2ADAA"/>
        </a:accent5>
        <a:accent6>
          <a:srgbClr val="B98A00"/>
        </a:accent6>
        <a:hlink>
          <a:srgbClr val="CC6600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  <a:extraClrScheme>
      <a:clrScheme name="Default Design 10">
        <a:dk1>
          <a:srgbClr val="000000"/>
        </a:dk1>
        <a:lt1>
          <a:srgbClr val="FFFFFF"/>
        </a:lt1>
        <a:dk2>
          <a:srgbClr val="000000"/>
        </a:dk2>
        <a:lt2>
          <a:srgbClr val="666699"/>
        </a:lt2>
        <a:accent1>
          <a:srgbClr val="666699"/>
        </a:accent1>
        <a:accent2>
          <a:srgbClr val="9999FF"/>
        </a:accent2>
        <a:accent3>
          <a:srgbClr val="FFFFFF"/>
        </a:accent3>
        <a:accent4>
          <a:srgbClr val="000000"/>
        </a:accent4>
        <a:accent5>
          <a:srgbClr val="B8B8CA"/>
        </a:accent5>
        <a:accent6>
          <a:srgbClr val="8A8AE7"/>
        </a:accent6>
        <a:hlink>
          <a:srgbClr val="3366FF"/>
        </a:hlink>
        <a:folHlink>
          <a:srgbClr val="808080"/>
        </a:folHlink>
      </a:clrScheme>
      <a:clrMap bg1="lt1" tx1="dk1" bg2="lt2" tx2="dk2" accent1="accent1" accent2="accent2" accent3="accent3" accent4="accent4" accent5="accent5" accent6="accent6" hlink="hlink" folHlink="folHlink"/>
    </a:extraClrScheme>
  </a:extraClrSchemeLst>
</a:theme>
</file>

<file path=ppt/theme/theme2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BBE0E3"/>
      </a:accent1>
      <a:accent2>
        <a:srgbClr val="333399"/>
      </a:accent2>
      <a:accent3>
        <a:srgbClr val="FFFFFF"/>
      </a:accent3>
      <a:accent4>
        <a:srgbClr val="000000"/>
      </a:accent4>
      <a:accent5>
        <a:srgbClr val="DAEDEF"/>
      </a:accent5>
      <a:accent6>
        <a:srgbClr val="2D2D8A"/>
      </a:accent6>
      <a:hlink>
        <a:srgbClr val="009999"/>
      </a:hlink>
      <a:folHlink>
        <a:srgbClr val="99CC0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">
      <a:dk1>
        <a:srgbClr val="000000"/>
      </a:dk1>
      <a:lt1>
        <a:srgbClr val="FFFFFF"/>
      </a:lt1>
      <a:dk2>
        <a:srgbClr val="000000"/>
      </a:dk2>
      <a:lt2>
        <a:srgbClr val="808080"/>
      </a:lt2>
      <a:accent1>
        <a:srgbClr val="00CC99"/>
      </a:accent1>
      <a:accent2>
        <a:srgbClr val="3333CC"/>
      </a:accent2>
      <a:accent3>
        <a:srgbClr val="FFFFFF"/>
      </a:accent3>
      <a:accent4>
        <a:srgbClr val="000000"/>
      </a:accent4>
      <a:accent5>
        <a:srgbClr val="AAE2CA"/>
      </a:accent5>
      <a:accent6>
        <a:srgbClr val="2D2DB9"/>
      </a:accent6>
      <a:hlink>
        <a:srgbClr val="CCCCFF"/>
      </a:hlink>
      <a:folHlink>
        <a:srgbClr val="B2B2B2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48369</TotalTime>
  <Words>1850</Words>
  <Application>Microsoft Macintosh PowerPoint</Application>
  <PresentationFormat>On-screen Show (4:3)</PresentationFormat>
  <Paragraphs>522</Paragraphs>
  <Slides>58</Slides>
  <Notes>13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58</vt:i4>
      </vt:variant>
    </vt:vector>
  </HeadingPairs>
  <TitlesOfParts>
    <vt:vector size="67" baseType="lpstr">
      <vt:lpstr>Andale Mono</vt:lpstr>
      <vt:lpstr>Arial Black</vt:lpstr>
      <vt:lpstr>Calibri</vt:lpstr>
      <vt:lpstr>Gill Sans</vt:lpstr>
      <vt:lpstr>Helvetica Neue</vt:lpstr>
      <vt:lpstr>Symbol</vt:lpstr>
      <vt:lpstr>Wingdings</vt:lpstr>
      <vt:lpstr>Arial</vt:lpstr>
      <vt:lpstr>Default Design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Manager/>
  <Company>University of Waterloo</Company>
  <LinksUpToDate>false</LinksUpToDate>
  <SharedDoc>false</SharedDoc>
  <HyperlinkBase/>
  <HyperlinksChanged>false</HyperlinksChanged>
  <AppVersion>15.0032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Big Data Infrastructure</dc:title>
  <dc:subject/>
  <dc:creator>Jimmy Lin</dc:creator>
  <cp:keywords/>
  <dc:description/>
  <cp:lastModifiedBy>Jimmy Lin</cp:lastModifiedBy>
  <cp:revision>9104</cp:revision>
  <cp:lastPrinted>2018-02-01T02:40:25Z</cp:lastPrinted>
  <dcterms:created xsi:type="dcterms:W3CDTF">2012-08-31T06:36:49Z</dcterms:created>
  <dcterms:modified xsi:type="dcterms:W3CDTF">2018-02-01T02:40:27Z</dcterms:modified>
  <cp:category/>
</cp:coreProperties>
</file>